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3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278" r:id="rId3"/>
    <p:sldId id="283" r:id="rId4"/>
    <p:sldId id="279" r:id="rId5"/>
    <p:sldId id="277" r:id="rId6"/>
    <p:sldId id="280" r:id="rId7"/>
    <p:sldId id="257" r:id="rId8"/>
    <p:sldId id="258" r:id="rId9"/>
    <p:sldId id="259" r:id="rId10"/>
    <p:sldId id="260" r:id="rId11"/>
    <p:sldId id="261" r:id="rId12"/>
    <p:sldId id="263" r:id="rId13"/>
    <p:sldId id="285" r:id="rId14"/>
    <p:sldId id="262" r:id="rId15"/>
    <p:sldId id="264" r:id="rId16"/>
    <p:sldId id="281" r:id="rId17"/>
    <p:sldId id="282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84" r:id="rId30"/>
    <p:sldId id="276" r:id="rId31"/>
  </p:sldIdLst>
  <p:sldSz cx="12192000" cy="6858000"/>
  <p:notesSz cx="6858000" cy="9144000"/>
  <p:defaultTextStyle>
    <a:defPPr>
      <a:defRPr lang="en-US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arif Ahmad Razin Bhuiyan" initials="ZARB" lastIdx="0" clrIdx="0">
    <p:extLst>
      <p:ext uri="{19B8F6BF-5375-455C-9EA6-DF929625EA0E}">
        <p15:presenceInfo xmlns:p15="http://schemas.microsoft.com/office/powerpoint/2012/main" userId="d14eb479c447ef7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171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11A630-E80F-6C46-551B-E607161434DB}" v="2817" dt="2022-05-07T23:17:53.266"/>
    <p1510:client id="{F82F0B9C-18CC-B212-2416-32CF57C54B42}" v="307" dt="2022-05-08T19:03:09.3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image" Target="../media/image10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7D1AD4-8671-4A96-8B04-0A6787CFDF0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mc:AlternateContent xmlns:mc="http://schemas.openxmlformats.org/markup-compatibility/2006" xmlns:a14="http://schemas.microsoft.com/office/drawing/2010/main">
      <mc:Choice Requires="a14">
        <dgm:pt modelId="{0DDCF23D-86C7-45EF-B5AF-BE607006AF42}">
          <dgm:prSet phldrT="[Text]"/>
          <dgm:spPr/>
          <dgm:t>
            <a:bodyPr/>
            <a:lstStyle/>
            <a:p>
              <a:r>
                <a:rPr lang="en-US"/>
                <a:t>Initial Condition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[ </m:t>
                  </m:r>
                  <m:acc>
                    <m:accPr>
                      <m:chr m:val="⃗"/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e>
                  </m:acc>
                  <m:d>
                    <m:d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e>
                  </m:d>
                  <m:r>
                    <a:rPr lang="en-US" b="0" i="1" smtClean="0">
                      <a:latin typeface="Cambria Math" panose="02040503050406030204" pitchFamily="18" charset="0"/>
                    </a:rPr>
                    <m:t>, </m:t>
                  </m:r>
                  <m:acc>
                    <m:accPr>
                      <m:chr m:val="⃗"/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accPr>
                    <m:e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e>
                  </m:acc>
                  <m:d>
                    <m:d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e>
                  </m:d>
                  <m:r>
                    <a:rPr lang="en-US" b="0" i="1" smtClean="0">
                      <a:latin typeface="Cambria Math" panose="02040503050406030204" pitchFamily="18" charset="0"/>
                    </a:rPr>
                    <m:t>]</m:t>
                  </m:r>
                </m:oMath>
              </a14:m>
              <a:endParaRPr lang="en-US"/>
            </a:p>
          </dgm:t>
        </dgm:pt>
      </mc:Choice>
      <mc:Fallback xmlns="">
        <dgm:pt modelId="{0DDCF23D-86C7-45EF-B5AF-BE607006AF42}">
          <dgm:prSet phldrT="[Text]"/>
          <dgm:spPr/>
          <dgm:t>
            <a:bodyPr/>
            <a:lstStyle/>
            <a:p>
              <a:r>
                <a:rPr lang="en-US"/>
                <a:t>Initial Condition </a:t>
              </a:r>
              <a:r>
                <a:rPr lang="en-US" b="0" i="0">
                  <a:latin typeface="Cambria Math" panose="02040503050406030204" pitchFamily="18" charset="0"/>
                </a:rPr>
                <a:t>[ (𝑟_𝑖 ) ⃗(0), (𝑣_𝑖 ) ⃗(0)]</a:t>
              </a:r>
              <a:endParaRPr lang="en-US"/>
            </a:p>
          </dgm:t>
        </dgm:pt>
      </mc:Fallback>
    </mc:AlternateContent>
    <dgm:pt modelId="{68F2DB28-BD12-4961-A097-593A78E3B75F}" type="parTrans" cxnId="{4CA55277-936D-4E5B-AA79-D4653CAC5821}">
      <dgm:prSet/>
      <dgm:spPr/>
      <dgm:t>
        <a:bodyPr/>
        <a:lstStyle/>
        <a:p>
          <a:endParaRPr lang="en-US"/>
        </a:p>
      </dgm:t>
    </dgm:pt>
    <dgm:pt modelId="{FA14A991-02D5-4621-B62F-54507F054465}" type="sibTrans" cxnId="{4CA55277-936D-4E5B-AA79-D4653CAC5821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8C7A09B5-1D31-4A8F-BE0E-768DDC7AFC42}">
          <dgm:prSet phldrT="[Text]"/>
          <dgm:spPr/>
          <dgm:t>
            <a:bodyPr/>
            <a:lstStyle/>
            <a:p>
              <a:r>
                <a:rPr lang="en-US"/>
                <a:t>Potential, 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e>
                    <m: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sub>
                  </m:sSub>
                </m:oMath>
              </a14:m>
              <a:endParaRPr lang="en-US" b="0"/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m:oMathPara>
              </a14:m>
              <a:endParaRPr lang="en-US" b="0"/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m:oMathPara>
              </a14:m>
              <a:endParaRPr lang="en-US"/>
            </a:p>
          </dgm:t>
        </dgm:pt>
      </mc:Choice>
      <mc:Fallback xmlns="">
        <dgm:pt modelId="{8C7A09B5-1D31-4A8F-BE0E-768DDC7AFC42}">
          <dgm:prSet phldrT="[Text]"/>
          <dgm:spPr/>
          <dgm:t>
            <a:bodyPr/>
            <a:lstStyle/>
            <a:p>
              <a:r>
                <a:rPr lang="en-US"/>
                <a:t>Potential, </a:t>
              </a:r>
              <a:r>
                <a:rPr lang="en-US" b="0" i="0">
                  <a:latin typeface="Cambria Math" panose="02040503050406030204" pitchFamily="18" charset="0"/>
                </a:rPr>
                <a:t>𝑈_𝑖</a:t>
              </a:r>
              <a:endParaRPr lang="en-US" b="0"/>
            </a:p>
            <a:p>
              <a:pPr/>
              <a:r>
                <a:rPr lang="en-US" b="0" i="0">
                  <a:latin typeface="Cambria Math" panose="02040503050406030204" pitchFamily="18" charset="0"/>
                </a:rPr>
                <a:t> (𝐹_𝑖 ) ⃗=−∇𝑈_𝑖</a:t>
              </a:r>
              <a:endParaRPr lang="en-US" b="0"/>
            </a:p>
            <a:p>
              <a:pPr/>
              <a:r>
                <a:rPr lang="en-US" b="0" i="0">
                  <a:latin typeface="Cambria Math" panose="02040503050406030204" pitchFamily="18" charset="0"/>
                </a:rPr>
                <a:t>(𝐹_𝑖 ) ⃗=𝑚(𝑎_𝑖 ) ⃗</a:t>
              </a:r>
              <a:endParaRPr lang="en-US"/>
            </a:p>
          </dgm:t>
        </dgm:pt>
      </mc:Fallback>
    </mc:AlternateContent>
    <dgm:pt modelId="{3BF6794F-FF19-4245-980A-51A2630B8FB9}" type="parTrans" cxnId="{71C5B432-E7E0-43D7-84BD-DDA644D52091}">
      <dgm:prSet/>
      <dgm:spPr/>
      <dgm:t>
        <a:bodyPr/>
        <a:lstStyle/>
        <a:p>
          <a:endParaRPr lang="en-US"/>
        </a:p>
      </dgm:t>
    </dgm:pt>
    <dgm:pt modelId="{E15B1FCD-C5F5-4DC4-9781-48E6CBADA5ED}" type="sibTrans" cxnId="{71C5B432-E7E0-43D7-84BD-DDA644D52091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71BDC38E-78BE-4F2E-9624-E7486C0A8B02}">
          <dgm:prSet phldrT="[Text]"/>
          <dgm:spPr/>
          <dgm:t>
            <a:bodyPr/>
            <a:lstStyle/>
            <a:p>
              <a:r>
                <a:rPr lang="en-US"/>
                <a:t>Integrate Equation of Motion 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m:oMathPara>
              </a14:m>
              <a:endParaRPr lang="en-US" b="0"/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m:oMathPara>
              </a14:m>
              <a:endParaRPr lang="en-US"/>
            </a:p>
          </dgm:t>
        </dgm:pt>
      </mc:Choice>
      <mc:Fallback xmlns="">
        <dgm:pt modelId="{71BDC38E-78BE-4F2E-9624-E7486C0A8B02}">
          <dgm:prSet phldrT="[Text]"/>
          <dgm:spPr/>
          <dgm:t>
            <a:bodyPr/>
            <a:lstStyle/>
            <a:p>
              <a:r>
                <a:rPr lang="en-US"/>
                <a:t>Integrate Equation of Motion </a:t>
              </a:r>
            </a:p>
            <a:p>
              <a:pPr/>
              <a:r>
                <a:rPr lang="en-US" b="0" i="0">
                  <a:latin typeface="Cambria Math" panose="02040503050406030204" pitchFamily="18" charset="0"/>
                </a:rPr>
                <a:t>(𝑟_𝑖 ) ⃗</a:t>
              </a:r>
              <a:r>
                <a:rPr lang="en-US" b="0" i="0" dirty="0">
                  <a:latin typeface="Cambria Math" panose="02040503050406030204" pitchFamily="18" charset="0"/>
                </a:rPr>
                <a:t>  (𝑡)→(𝑟_𝑖 ) ⃗(𝑡+Δ𝑡)</a:t>
              </a:r>
              <a:endParaRPr lang="en-US" b="0"/>
            </a:p>
            <a:p>
              <a:pPr/>
              <a:r>
                <a:rPr lang="en-US" b="0" i="0">
                  <a:latin typeface="Cambria Math" panose="02040503050406030204" pitchFamily="18" charset="0"/>
                </a:rPr>
                <a:t>(𝑣_𝑖 ) ⃗</a:t>
              </a:r>
              <a:r>
                <a:rPr lang="en-US" b="0" i="0" dirty="0">
                  <a:latin typeface="Cambria Math" panose="02040503050406030204" pitchFamily="18" charset="0"/>
                </a:rPr>
                <a:t>(𝑡)→(𝑣_𝑖 ) ⃗(𝑡+Δ𝑡)</a:t>
              </a:r>
              <a:endParaRPr lang="en-US"/>
            </a:p>
          </dgm:t>
        </dgm:pt>
      </mc:Fallback>
    </mc:AlternateContent>
    <dgm:pt modelId="{108A65CE-4766-4960-A13D-01379083C27E}" type="parTrans" cxnId="{CBF92B3D-AD2F-4EC6-912C-6EC262A48A4E}">
      <dgm:prSet/>
      <dgm:spPr/>
      <dgm:t>
        <a:bodyPr/>
        <a:lstStyle/>
        <a:p>
          <a:endParaRPr lang="en-US"/>
        </a:p>
      </dgm:t>
    </dgm:pt>
    <dgm:pt modelId="{27B0420B-389B-4B40-856B-40D0BD0898F7}" type="sibTrans" cxnId="{CBF92B3D-AD2F-4EC6-912C-6EC262A48A4E}">
      <dgm:prSet/>
      <dgm:spPr/>
      <dgm:t>
        <a:bodyPr/>
        <a:lstStyle/>
        <a:p>
          <a:endParaRPr lang="en-US"/>
        </a:p>
      </dgm:t>
    </dgm:pt>
    <dgm:pt modelId="{3371696B-49CB-4943-8A4F-A48A4656BE4F}">
      <dgm:prSet/>
      <dgm:spPr/>
      <dgm:t>
        <a:bodyPr/>
        <a:lstStyle/>
        <a:p>
          <a:r>
            <a:rPr lang="en-US"/>
            <a:t>Obtaining Equilibrium </a:t>
          </a:r>
        </a:p>
        <a:p>
          <a:r>
            <a:rPr lang="en-US"/>
            <a:t>And Extract Data </a:t>
          </a:r>
        </a:p>
      </dgm:t>
    </dgm:pt>
    <dgm:pt modelId="{95B79114-C155-45CD-AACE-4C04C45FF311}" type="parTrans" cxnId="{1C933806-2B2C-4886-9800-8D9ED7DCD591}">
      <dgm:prSet/>
      <dgm:spPr/>
      <dgm:t>
        <a:bodyPr/>
        <a:lstStyle/>
        <a:p>
          <a:endParaRPr lang="en-US"/>
        </a:p>
      </dgm:t>
    </dgm:pt>
    <dgm:pt modelId="{C806E93D-DDF5-4E93-8B9A-50713B78072F}" type="sibTrans" cxnId="{1C933806-2B2C-4886-9800-8D9ED7DCD591}">
      <dgm:prSet/>
      <dgm:spPr/>
      <dgm:t>
        <a:bodyPr/>
        <a:lstStyle/>
        <a:p>
          <a:endParaRPr lang="en-US"/>
        </a:p>
      </dgm:t>
    </dgm:pt>
    <dgm:pt modelId="{795E78D7-2BE6-47EC-A95E-3F124CDEEB30}">
      <dgm:prSet/>
      <dgm:spPr/>
      <dgm:t>
        <a:bodyPr/>
        <a:lstStyle/>
        <a:p>
          <a:r>
            <a:rPr lang="en-US"/>
            <a:t>Post Processing</a:t>
          </a:r>
        </a:p>
      </dgm:t>
    </dgm:pt>
    <dgm:pt modelId="{626EB5B1-7751-4EAC-9882-EC5814CF1A6E}" type="parTrans" cxnId="{EBAD5D33-11EB-459B-BCE6-3A07531BA76B}">
      <dgm:prSet/>
      <dgm:spPr/>
      <dgm:t>
        <a:bodyPr/>
        <a:lstStyle/>
        <a:p>
          <a:endParaRPr lang="en-US"/>
        </a:p>
      </dgm:t>
    </dgm:pt>
    <dgm:pt modelId="{9347EE10-78E2-441C-8648-BD7B6B49BD90}" type="sibTrans" cxnId="{EBAD5D33-11EB-459B-BCE6-3A07531BA76B}">
      <dgm:prSet/>
      <dgm:spPr/>
      <dgm:t>
        <a:bodyPr/>
        <a:lstStyle/>
        <a:p>
          <a:endParaRPr lang="en-US"/>
        </a:p>
      </dgm:t>
    </dgm:pt>
    <dgm:pt modelId="{42A5AB5B-5532-44F5-A813-098E4E6245C4}" type="pres">
      <dgm:prSet presAssocID="{6F7D1AD4-8671-4A96-8B04-0A6787CFDF08}" presName="CompostProcess" presStyleCnt="0">
        <dgm:presLayoutVars>
          <dgm:dir/>
          <dgm:resizeHandles val="exact"/>
        </dgm:presLayoutVars>
      </dgm:prSet>
      <dgm:spPr/>
    </dgm:pt>
    <dgm:pt modelId="{BC5549EA-5870-4EAD-8F56-02B385AA4FA7}" type="pres">
      <dgm:prSet presAssocID="{6F7D1AD4-8671-4A96-8B04-0A6787CFDF08}" presName="arrow" presStyleLbl="bgShp" presStyleIdx="0" presStyleCnt="1"/>
      <dgm:spPr/>
    </dgm:pt>
    <dgm:pt modelId="{2BC40B88-4769-4039-A5F6-24E1BE55F38D}" type="pres">
      <dgm:prSet presAssocID="{6F7D1AD4-8671-4A96-8B04-0A6787CFDF08}" presName="linearProcess" presStyleCnt="0"/>
      <dgm:spPr/>
    </dgm:pt>
    <dgm:pt modelId="{52B7C594-C0A5-4512-AC94-E39A6B78B5E1}" type="pres">
      <dgm:prSet presAssocID="{0DDCF23D-86C7-45EF-B5AF-BE607006AF42}" presName="textNode" presStyleLbl="node1" presStyleIdx="0" presStyleCnt="5">
        <dgm:presLayoutVars>
          <dgm:bulletEnabled val="1"/>
        </dgm:presLayoutVars>
      </dgm:prSet>
      <dgm:spPr/>
    </dgm:pt>
    <dgm:pt modelId="{4384B8F8-5AE8-45A9-B332-212B6F97CAF3}" type="pres">
      <dgm:prSet presAssocID="{FA14A991-02D5-4621-B62F-54507F054465}" presName="sibTrans" presStyleCnt="0"/>
      <dgm:spPr/>
    </dgm:pt>
    <dgm:pt modelId="{20982C06-2C21-4EE2-BD6C-474EC2523960}" type="pres">
      <dgm:prSet presAssocID="{8C7A09B5-1D31-4A8F-BE0E-768DDC7AFC42}" presName="textNode" presStyleLbl="node1" presStyleIdx="1" presStyleCnt="5">
        <dgm:presLayoutVars>
          <dgm:bulletEnabled val="1"/>
        </dgm:presLayoutVars>
      </dgm:prSet>
      <dgm:spPr/>
    </dgm:pt>
    <dgm:pt modelId="{AEFEA6DF-85BF-4223-9292-D95FAB642EF3}" type="pres">
      <dgm:prSet presAssocID="{E15B1FCD-C5F5-4DC4-9781-48E6CBADA5ED}" presName="sibTrans" presStyleCnt="0"/>
      <dgm:spPr/>
    </dgm:pt>
    <dgm:pt modelId="{43851347-5795-41F4-83EB-FFE8B00903CA}" type="pres">
      <dgm:prSet presAssocID="{71BDC38E-78BE-4F2E-9624-E7486C0A8B02}" presName="textNode" presStyleLbl="node1" presStyleIdx="2" presStyleCnt="5" custScaleX="127330" custScaleY="110692">
        <dgm:presLayoutVars>
          <dgm:bulletEnabled val="1"/>
        </dgm:presLayoutVars>
      </dgm:prSet>
      <dgm:spPr/>
    </dgm:pt>
    <dgm:pt modelId="{2D079A9B-C87D-4463-9664-76DF2DE144C6}" type="pres">
      <dgm:prSet presAssocID="{27B0420B-389B-4B40-856B-40D0BD0898F7}" presName="sibTrans" presStyleCnt="0"/>
      <dgm:spPr/>
    </dgm:pt>
    <dgm:pt modelId="{E23CB436-E6FB-41D6-BD10-7D9985E14F58}" type="pres">
      <dgm:prSet presAssocID="{3371696B-49CB-4943-8A4F-A48A4656BE4F}" presName="textNode" presStyleLbl="node1" presStyleIdx="3" presStyleCnt="5">
        <dgm:presLayoutVars>
          <dgm:bulletEnabled val="1"/>
        </dgm:presLayoutVars>
      </dgm:prSet>
      <dgm:spPr/>
    </dgm:pt>
    <dgm:pt modelId="{8CF796DC-63F8-4FD4-B72C-1DCA03502AA2}" type="pres">
      <dgm:prSet presAssocID="{C806E93D-DDF5-4E93-8B9A-50713B78072F}" presName="sibTrans" presStyleCnt="0"/>
      <dgm:spPr/>
    </dgm:pt>
    <dgm:pt modelId="{B4BF7AFE-6BC3-4B45-813E-9FC944B6F192}" type="pres">
      <dgm:prSet presAssocID="{795E78D7-2BE6-47EC-A95E-3F124CDEEB30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1C933806-2B2C-4886-9800-8D9ED7DCD591}" srcId="{6F7D1AD4-8671-4A96-8B04-0A6787CFDF08}" destId="{3371696B-49CB-4943-8A4F-A48A4656BE4F}" srcOrd="3" destOrd="0" parTransId="{95B79114-C155-45CD-AACE-4C04C45FF311}" sibTransId="{C806E93D-DDF5-4E93-8B9A-50713B78072F}"/>
    <dgm:cxn modelId="{9EC9CA1F-F343-4B15-9DF0-E88410C6F855}" type="presOf" srcId="{6F7D1AD4-8671-4A96-8B04-0A6787CFDF08}" destId="{42A5AB5B-5532-44F5-A813-098E4E6245C4}" srcOrd="0" destOrd="0" presId="urn:microsoft.com/office/officeart/2005/8/layout/hProcess9"/>
    <dgm:cxn modelId="{71C5B432-E7E0-43D7-84BD-DDA644D52091}" srcId="{6F7D1AD4-8671-4A96-8B04-0A6787CFDF08}" destId="{8C7A09B5-1D31-4A8F-BE0E-768DDC7AFC42}" srcOrd="1" destOrd="0" parTransId="{3BF6794F-FF19-4245-980A-51A2630B8FB9}" sibTransId="{E15B1FCD-C5F5-4DC4-9781-48E6CBADA5ED}"/>
    <dgm:cxn modelId="{EBAD5D33-11EB-459B-BCE6-3A07531BA76B}" srcId="{6F7D1AD4-8671-4A96-8B04-0A6787CFDF08}" destId="{795E78D7-2BE6-47EC-A95E-3F124CDEEB30}" srcOrd="4" destOrd="0" parTransId="{626EB5B1-7751-4EAC-9882-EC5814CF1A6E}" sibTransId="{9347EE10-78E2-441C-8648-BD7B6B49BD90}"/>
    <dgm:cxn modelId="{CBF92B3D-AD2F-4EC6-912C-6EC262A48A4E}" srcId="{6F7D1AD4-8671-4A96-8B04-0A6787CFDF08}" destId="{71BDC38E-78BE-4F2E-9624-E7486C0A8B02}" srcOrd="2" destOrd="0" parTransId="{108A65CE-4766-4960-A13D-01379083C27E}" sibTransId="{27B0420B-389B-4B40-856B-40D0BD0898F7}"/>
    <dgm:cxn modelId="{DAFF2B75-D62F-4D4A-970E-292B6B50AFA8}" type="presOf" srcId="{795E78D7-2BE6-47EC-A95E-3F124CDEEB30}" destId="{B4BF7AFE-6BC3-4B45-813E-9FC944B6F192}" srcOrd="0" destOrd="0" presId="urn:microsoft.com/office/officeart/2005/8/layout/hProcess9"/>
    <dgm:cxn modelId="{4CA55277-936D-4E5B-AA79-D4653CAC5821}" srcId="{6F7D1AD4-8671-4A96-8B04-0A6787CFDF08}" destId="{0DDCF23D-86C7-45EF-B5AF-BE607006AF42}" srcOrd="0" destOrd="0" parTransId="{68F2DB28-BD12-4961-A097-593A78E3B75F}" sibTransId="{FA14A991-02D5-4621-B62F-54507F054465}"/>
    <dgm:cxn modelId="{602DACB7-A1D0-47C4-9D20-85389825C9A0}" type="presOf" srcId="{3371696B-49CB-4943-8A4F-A48A4656BE4F}" destId="{E23CB436-E6FB-41D6-BD10-7D9985E14F58}" srcOrd="0" destOrd="0" presId="urn:microsoft.com/office/officeart/2005/8/layout/hProcess9"/>
    <dgm:cxn modelId="{79C817D2-2B0E-481E-BD8E-BD63CFD6A6EB}" type="presOf" srcId="{8C7A09B5-1D31-4A8F-BE0E-768DDC7AFC42}" destId="{20982C06-2C21-4EE2-BD6C-474EC2523960}" srcOrd="0" destOrd="0" presId="urn:microsoft.com/office/officeart/2005/8/layout/hProcess9"/>
    <dgm:cxn modelId="{B8F371DE-31BE-47BC-9E10-3A84E36F9949}" type="presOf" srcId="{0DDCF23D-86C7-45EF-B5AF-BE607006AF42}" destId="{52B7C594-C0A5-4512-AC94-E39A6B78B5E1}" srcOrd="0" destOrd="0" presId="urn:microsoft.com/office/officeart/2005/8/layout/hProcess9"/>
    <dgm:cxn modelId="{D07F36DF-039F-4EC3-AE30-394E35E3FA44}" type="presOf" srcId="{71BDC38E-78BE-4F2E-9624-E7486C0A8B02}" destId="{43851347-5795-41F4-83EB-FFE8B00903CA}" srcOrd="0" destOrd="0" presId="urn:microsoft.com/office/officeart/2005/8/layout/hProcess9"/>
    <dgm:cxn modelId="{421A7A28-E0A8-4DD7-8E89-A1CE9F24E8D0}" type="presParOf" srcId="{42A5AB5B-5532-44F5-A813-098E4E6245C4}" destId="{BC5549EA-5870-4EAD-8F56-02B385AA4FA7}" srcOrd="0" destOrd="0" presId="urn:microsoft.com/office/officeart/2005/8/layout/hProcess9"/>
    <dgm:cxn modelId="{9E168DDE-B5C2-467D-B548-B841261B9D16}" type="presParOf" srcId="{42A5AB5B-5532-44F5-A813-098E4E6245C4}" destId="{2BC40B88-4769-4039-A5F6-24E1BE55F38D}" srcOrd="1" destOrd="0" presId="urn:microsoft.com/office/officeart/2005/8/layout/hProcess9"/>
    <dgm:cxn modelId="{769D2676-1FAD-4EA4-AD9A-32C4CAA4A01A}" type="presParOf" srcId="{2BC40B88-4769-4039-A5F6-24E1BE55F38D}" destId="{52B7C594-C0A5-4512-AC94-E39A6B78B5E1}" srcOrd="0" destOrd="0" presId="urn:microsoft.com/office/officeart/2005/8/layout/hProcess9"/>
    <dgm:cxn modelId="{5A901005-9278-4389-859A-46F35A980E6A}" type="presParOf" srcId="{2BC40B88-4769-4039-A5F6-24E1BE55F38D}" destId="{4384B8F8-5AE8-45A9-B332-212B6F97CAF3}" srcOrd="1" destOrd="0" presId="urn:microsoft.com/office/officeart/2005/8/layout/hProcess9"/>
    <dgm:cxn modelId="{C88CDBA5-2528-435B-8CF9-BF5A96311045}" type="presParOf" srcId="{2BC40B88-4769-4039-A5F6-24E1BE55F38D}" destId="{20982C06-2C21-4EE2-BD6C-474EC2523960}" srcOrd="2" destOrd="0" presId="urn:microsoft.com/office/officeart/2005/8/layout/hProcess9"/>
    <dgm:cxn modelId="{10FBD92F-8EDC-4FB4-B1F2-A70068A18DB5}" type="presParOf" srcId="{2BC40B88-4769-4039-A5F6-24E1BE55F38D}" destId="{AEFEA6DF-85BF-4223-9292-D95FAB642EF3}" srcOrd="3" destOrd="0" presId="urn:microsoft.com/office/officeart/2005/8/layout/hProcess9"/>
    <dgm:cxn modelId="{029B9948-580A-4F96-A1A2-D208664C5C66}" type="presParOf" srcId="{2BC40B88-4769-4039-A5F6-24E1BE55F38D}" destId="{43851347-5795-41F4-83EB-FFE8B00903CA}" srcOrd="4" destOrd="0" presId="urn:microsoft.com/office/officeart/2005/8/layout/hProcess9"/>
    <dgm:cxn modelId="{222C80B3-60EF-4F36-ACC5-F6A5FDA682B6}" type="presParOf" srcId="{2BC40B88-4769-4039-A5F6-24E1BE55F38D}" destId="{2D079A9B-C87D-4463-9664-76DF2DE144C6}" srcOrd="5" destOrd="0" presId="urn:microsoft.com/office/officeart/2005/8/layout/hProcess9"/>
    <dgm:cxn modelId="{89851FB1-D5DA-45D9-9BC0-1CB312CE0014}" type="presParOf" srcId="{2BC40B88-4769-4039-A5F6-24E1BE55F38D}" destId="{E23CB436-E6FB-41D6-BD10-7D9985E14F58}" srcOrd="6" destOrd="0" presId="urn:microsoft.com/office/officeart/2005/8/layout/hProcess9"/>
    <dgm:cxn modelId="{78DBDBF3-755E-4D49-A3C8-CA79431F5424}" type="presParOf" srcId="{2BC40B88-4769-4039-A5F6-24E1BE55F38D}" destId="{8CF796DC-63F8-4FD4-B72C-1DCA03502AA2}" srcOrd="7" destOrd="0" presId="urn:microsoft.com/office/officeart/2005/8/layout/hProcess9"/>
    <dgm:cxn modelId="{50038C21-52AC-4F6C-8280-2114C02A1A6E}" type="presParOf" srcId="{2BC40B88-4769-4039-A5F6-24E1BE55F38D}" destId="{B4BF7AFE-6BC3-4B45-813E-9FC944B6F19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7D1AD4-8671-4A96-8B04-0A6787CFDF0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DDCF23D-86C7-45EF-B5AF-BE607006AF42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68F2DB28-BD12-4961-A097-593A78E3B75F}" type="parTrans" cxnId="{4CA55277-936D-4E5B-AA79-D4653CAC5821}">
      <dgm:prSet/>
      <dgm:spPr/>
      <dgm:t>
        <a:bodyPr/>
        <a:lstStyle/>
        <a:p>
          <a:endParaRPr lang="en-US"/>
        </a:p>
      </dgm:t>
    </dgm:pt>
    <dgm:pt modelId="{FA14A991-02D5-4621-B62F-54507F054465}" type="sibTrans" cxnId="{4CA55277-936D-4E5B-AA79-D4653CAC5821}">
      <dgm:prSet/>
      <dgm:spPr/>
      <dgm:t>
        <a:bodyPr/>
        <a:lstStyle/>
        <a:p>
          <a:endParaRPr lang="en-US"/>
        </a:p>
      </dgm:t>
    </dgm:pt>
    <dgm:pt modelId="{8C7A09B5-1D31-4A8F-BE0E-768DDC7AFC42}">
      <dgm:prSet phldrT="[Text]"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3BF6794F-FF19-4245-980A-51A2630B8FB9}" type="parTrans" cxnId="{71C5B432-E7E0-43D7-84BD-DDA644D52091}">
      <dgm:prSet/>
      <dgm:spPr/>
      <dgm:t>
        <a:bodyPr/>
        <a:lstStyle/>
        <a:p>
          <a:endParaRPr lang="en-US"/>
        </a:p>
      </dgm:t>
    </dgm:pt>
    <dgm:pt modelId="{E15B1FCD-C5F5-4DC4-9781-48E6CBADA5ED}" type="sibTrans" cxnId="{71C5B432-E7E0-43D7-84BD-DDA644D52091}">
      <dgm:prSet/>
      <dgm:spPr/>
      <dgm:t>
        <a:bodyPr/>
        <a:lstStyle/>
        <a:p>
          <a:endParaRPr lang="en-US"/>
        </a:p>
      </dgm:t>
    </dgm:pt>
    <dgm:pt modelId="{71BDC38E-78BE-4F2E-9624-E7486C0A8B02}">
      <dgm:prSet phldrT="[Text]"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08A65CE-4766-4960-A13D-01379083C27E}" type="parTrans" cxnId="{CBF92B3D-AD2F-4EC6-912C-6EC262A48A4E}">
      <dgm:prSet/>
      <dgm:spPr/>
      <dgm:t>
        <a:bodyPr/>
        <a:lstStyle/>
        <a:p>
          <a:endParaRPr lang="en-US"/>
        </a:p>
      </dgm:t>
    </dgm:pt>
    <dgm:pt modelId="{27B0420B-389B-4B40-856B-40D0BD0898F7}" type="sibTrans" cxnId="{CBF92B3D-AD2F-4EC6-912C-6EC262A48A4E}">
      <dgm:prSet/>
      <dgm:spPr/>
      <dgm:t>
        <a:bodyPr/>
        <a:lstStyle/>
        <a:p>
          <a:endParaRPr lang="en-US"/>
        </a:p>
      </dgm:t>
    </dgm:pt>
    <dgm:pt modelId="{3371696B-49CB-4943-8A4F-A48A4656BE4F}">
      <dgm:prSet/>
      <dgm:spPr/>
      <dgm:t>
        <a:bodyPr/>
        <a:lstStyle/>
        <a:p>
          <a:r>
            <a:rPr lang="en-US"/>
            <a:t>Obtaining Equilibrium </a:t>
          </a:r>
        </a:p>
        <a:p>
          <a:r>
            <a:rPr lang="en-US"/>
            <a:t>And Extract Data </a:t>
          </a:r>
        </a:p>
      </dgm:t>
    </dgm:pt>
    <dgm:pt modelId="{95B79114-C155-45CD-AACE-4C04C45FF311}" type="parTrans" cxnId="{1C933806-2B2C-4886-9800-8D9ED7DCD591}">
      <dgm:prSet/>
      <dgm:spPr/>
      <dgm:t>
        <a:bodyPr/>
        <a:lstStyle/>
        <a:p>
          <a:endParaRPr lang="en-US"/>
        </a:p>
      </dgm:t>
    </dgm:pt>
    <dgm:pt modelId="{C806E93D-DDF5-4E93-8B9A-50713B78072F}" type="sibTrans" cxnId="{1C933806-2B2C-4886-9800-8D9ED7DCD591}">
      <dgm:prSet/>
      <dgm:spPr/>
      <dgm:t>
        <a:bodyPr/>
        <a:lstStyle/>
        <a:p>
          <a:endParaRPr lang="en-US"/>
        </a:p>
      </dgm:t>
    </dgm:pt>
    <dgm:pt modelId="{795E78D7-2BE6-47EC-A95E-3F124CDEEB30}">
      <dgm:prSet/>
      <dgm:spPr/>
      <dgm:t>
        <a:bodyPr/>
        <a:lstStyle/>
        <a:p>
          <a:r>
            <a:rPr lang="en-US"/>
            <a:t>Post Processing</a:t>
          </a:r>
        </a:p>
      </dgm:t>
    </dgm:pt>
    <dgm:pt modelId="{626EB5B1-7751-4EAC-9882-EC5814CF1A6E}" type="parTrans" cxnId="{EBAD5D33-11EB-459B-BCE6-3A07531BA76B}">
      <dgm:prSet/>
      <dgm:spPr/>
      <dgm:t>
        <a:bodyPr/>
        <a:lstStyle/>
        <a:p>
          <a:endParaRPr lang="en-US"/>
        </a:p>
      </dgm:t>
    </dgm:pt>
    <dgm:pt modelId="{9347EE10-78E2-441C-8648-BD7B6B49BD90}" type="sibTrans" cxnId="{EBAD5D33-11EB-459B-BCE6-3A07531BA76B}">
      <dgm:prSet/>
      <dgm:spPr/>
      <dgm:t>
        <a:bodyPr/>
        <a:lstStyle/>
        <a:p>
          <a:endParaRPr lang="en-US"/>
        </a:p>
      </dgm:t>
    </dgm:pt>
    <dgm:pt modelId="{42A5AB5B-5532-44F5-A813-098E4E6245C4}" type="pres">
      <dgm:prSet presAssocID="{6F7D1AD4-8671-4A96-8B04-0A6787CFDF08}" presName="CompostProcess" presStyleCnt="0">
        <dgm:presLayoutVars>
          <dgm:dir/>
          <dgm:resizeHandles val="exact"/>
        </dgm:presLayoutVars>
      </dgm:prSet>
      <dgm:spPr/>
    </dgm:pt>
    <dgm:pt modelId="{BC5549EA-5870-4EAD-8F56-02B385AA4FA7}" type="pres">
      <dgm:prSet presAssocID="{6F7D1AD4-8671-4A96-8B04-0A6787CFDF08}" presName="arrow" presStyleLbl="bgShp" presStyleIdx="0" presStyleCnt="1"/>
      <dgm:spPr/>
    </dgm:pt>
    <dgm:pt modelId="{2BC40B88-4769-4039-A5F6-24E1BE55F38D}" type="pres">
      <dgm:prSet presAssocID="{6F7D1AD4-8671-4A96-8B04-0A6787CFDF08}" presName="linearProcess" presStyleCnt="0"/>
      <dgm:spPr/>
    </dgm:pt>
    <dgm:pt modelId="{52B7C594-C0A5-4512-AC94-E39A6B78B5E1}" type="pres">
      <dgm:prSet presAssocID="{0DDCF23D-86C7-45EF-B5AF-BE607006AF42}" presName="textNode" presStyleLbl="node1" presStyleIdx="0" presStyleCnt="5">
        <dgm:presLayoutVars>
          <dgm:bulletEnabled val="1"/>
        </dgm:presLayoutVars>
      </dgm:prSet>
      <dgm:spPr/>
    </dgm:pt>
    <dgm:pt modelId="{4384B8F8-5AE8-45A9-B332-212B6F97CAF3}" type="pres">
      <dgm:prSet presAssocID="{FA14A991-02D5-4621-B62F-54507F054465}" presName="sibTrans" presStyleCnt="0"/>
      <dgm:spPr/>
    </dgm:pt>
    <dgm:pt modelId="{20982C06-2C21-4EE2-BD6C-474EC2523960}" type="pres">
      <dgm:prSet presAssocID="{8C7A09B5-1D31-4A8F-BE0E-768DDC7AFC42}" presName="textNode" presStyleLbl="node1" presStyleIdx="1" presStyleCnt="5">
        <dgm:presLayoutVars>
          <dgm:bulletEnabled val="1"/>
        </dgm:presLayoutVars>
      </dgm:prSet>
      <dgm:spPr/>
    </dgm:pt>
    <dgm:pt modelId="{AEFEA6DF-85BF-4223-9292-D95FAB642EF3}" type="pres">
      <dgm:prSet presAssocID="{E15B1FCD-C5F5-4DC4-9781-48E6CBADA5ED}" presName="sibTrans" presStyleCnt="0"/>
      <dgm:spPr/>
    </dgm:pt>
    <dgm:pt modelId="{43851347-5795-41F4-83EB-FFE8B00903CA}" type="pres">
      <dgm:prSet presAssocID="{71BDC38E-78BE-4F2E-9624-E7486C0A8B02}" presName="textNode" presStyleLbl="node1" presStyleIdx="2" presStyleCnt="5" custScaleX="127330" custScaleY="110692">
        <dgm:presLayoutVars>
          <dgm:bulletEnabled val="1"/>
        </dgm:presLayoutVars>
      </dgm:prSet>
      <dgm:spPr/>
    </dgm:pt>
    <dgm:pt modelId="{2D079A9B-C87D-4463-9664-76DF2DE144C6}" type="pres">
      <dgm:prSet presAssocID="{27B0420B-389B-4B40-856B-40D0BD0898F7}" presName="sibTrans" presStyleCnt="0"/>
      <dgm:spPr/>
    </dgm:pt>
    <dgm:pt modelId="{E23CB436-E6FB-41D6-BD10-7D9985E14F58}" type="pres">
      <dgm:prSet presAssocID="{3371696B-49CB-4943-8A4F-A48A4656BE4F}" presName="textNode" presStyleLbl="node1" presStyleIdx="3" presStyleCnt="5">
        <dgm:presLayoutVars>
          <dgm:bulletEnabled val="1"/>
        </dgm:presLayoutVars>
      </dgm:prSet>
      <dgm:spPr/>
    </dgm:pt>
    <dgm:pt modelId="{8CF796DC-63F8-4FD4-B72C-1DCA03502AA2}" type="pres">
      <dgm:prSet presAssocID="{C806E93D-DDF5-4E93-8B9A-50713B78072F}" presName="sibTrans" presStyleCnt="0"/>
      <dgm:spPr/>
    </dgm:pt>
    <dgm:pt modelId="{B4BF7AFE-6BC3-4B45-813E-9FC944B6F192}" type="pres">
      <dgm:prSet presAssocID="{795E78D7-2BE6-47EC-A95E-3F124CDEEB30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1C933806-2B2C-4886-9800-8D9ED7DCD591}" srcId="{6F7D1AD4-8671-4A96-8B04-0A6787CFDF08}" destId="{3371696B-49CB-4943-8A4F-A48A4656BE4F}" srcOrd="3" destOrd="0" parTransId="{95B79114-C155-45CD-AACE-4C04C45FF311}" sibTransId="{C806E93D-DDF5-4E93-8B9A-50713B78072F}"/>
    <dgm:cxn modelId="{9EC9CA1F-F343-4B15-9DF0-E88410C6F855}" type="presOf" srcId="{6F7D1AD4-8671-4A96-8B04-0A6787CFDF08}" destId="{42A5AB5B-5532-44F5-A813-098E4E6245C4}" srcOrd="0" destOrd="0" presId="urn:microsoft.com/office/officeart/2005/8/layout/hProcess9"/>
    <dgm:cxn modelId="{71C5B432-E7E0-43D7-84BD-DDA644D52091}" srcId="{6F7D1AD4-8671-4A96-8B04-0A6787CFDF08}" destId="{8C7A09B5-1D31-4A8F-BE0E-768DDC7AFC42}" srcOrd="1" destOrd="0" parTransId="{3BF6794F-FF19-4245-980A-51A2630B8FB9}" sibTransId="{E15B1FCD-C5F5-4DC4-9781-48E6CBADA5ED}"/>
    <dgm:cxn modelId="{EBAD5D33-11EB-459B-BCE6-3A07531BA76B}" srcId="{6F7D1AD4-8671-4A96-8B04-0A6787CFDF08}" destId="{795E78D7-2BE6-47EC-A95E-3F124CDEEB30}" srcOrd="4" destOrd="0" parTransId="{626EB5B1-7751-4EAC-9882-EC5814CF1A6E}" sibTransId="{9347EE10-78E2-441C-8648-BD7B6B49BD90}"/>
    <dgm:cxn modelId="{CBF92B3D-AD2F-4EC6-912C-6EC262A48A4E}" srcId="{6F7D1AD4-8671-4A96-8B04-0A6787CFDF08}" destId="{71BDC38E-78BE-4F2E-9624-E7486C0A8B02}" srcOrd="2" destOrd="0" parTransId="{108A65CE-4766-4960-A13D-01379083C27E}" sibTransId="{27B0420B-389B-4B40-856B-40D0BD0898F7}"/>
    <dgm:cxn modelId="{DAFF2B75-D62F-4D4A-970E-292B6B50AFA8}" type="presOf" srcId="{795E78D7-2BE6-47EC-A95E-3F124CDEEB30}" destId="{B4BF7AFE-6BC3-4B45-813E-9FC944B6F192}" srcOrd="0" destOrd="0" presId="urn:microsoft.com/office/officeart/2005/8/layout/hProcess9"/>
    <dgm:cxn modelId="{4CA55277-936D-4E5B-AA79-D4653CAC5821}" srcId="{6F7D1AD4-8671-4A96-8B04-0A6787CFDF08}" destId="{0DDCF23D-86C7-45EF-B5AF-BE607006AF42}" srcOrd="0" destOrd="0" parTransId="{68F2DB28-BD12-4961-A097-593A78E3B75F}" sibTransId="{FA14A991-02D5-4621-B62F-54507F054465}"/>
    <dgm:cxn modelId="{602DACB7-A1D0-47C4-9D20-85389825C9A0}" type="presOf" srcId="{3371696B-49CB-4943-8A4F-A48A4656BE4F}" destId="{E23CB436-E6FB-41D6-BD10-7D9985E14F58}" srcOrd="0" destOrd="0" presId="urn:microsoft.com/office/officeart/2005/8/layout/hProcess9"/>
    <dgm:cxn modelId="{79C817D2-2B0E-481E-BD8E-BD63CFD6A6EB}" type="presOf" srcId="{8C7A09B5-1D31-4A8F-BE0E-768DDC7AFC42}" destId="{20982C06-2C21-4EE2-BD6C-474EC2523960}" srcOrd="0" destOrd="0" presId="urn:microsoft.com/office/officeart/2005/8/layout/hProcess9"/>
    <dgm:cxn modelId="{B8F371DE-31BE-47BC-9E10-3A84E36F9949}" type="presOf" srcId="{0DDCF23D-86C7-45EF-B5AF-BE607006AF42}" destId="{52B7C594-C0A5-4512-AC94-E39A6B78B5E1}" srcOrd="0" destOrd="0" presId="urn:microsoft.com/office/officeart/2005/8/layout/hProcess9"/>
    <dgm:cxn modelId="{D07F36DF-039F-4EC3-AE30-394E35E3FA44}" type="presOf" srcId="{71BDC38E-78BE-4F2E-9624-E7486C0A8B02}" destId="{43851347-5795-41F4-83EB-FFE8B00903CA}" srcOrd="0" destOrd="0" presId="urn:microsoft.com/office/officeart/2005/8/layout/hProcess9"/>
    <dgm:cxn modelId="{421A7A28-E0A8-4DD7-8E89-A1CE9F24E8D0}" type="presParOf" srcId="{42A5AB5B-5532-44F5-A813-098E4E6245C4}" destId="{BC5549EA-5870-4EAD-8F56-02B385AA4FA7}" srcOrd="0" destOrd="0" presId="urn:microsoft.com/office/officeart/2005/8/layout/hProcess9"/>
    <dgm:cxn modelId="{9E168DDE-B5C2-467D-B548-B841261B9D16}" type="presParOf" srcId="{42A5AB5B-5532-44F5-A813-098E4E6245C4}" destId="{2BC40B88-4769-4039-A5F6-24E1BE55F38D}" srcOrd="1" destOrd="0" presId="urn:microsoft.com/office/officeart/2005/8/layout/hProcess9"/>
    <dgm:cxn modelId="{769D2676-1FAD-4EA4-AD9A-32C4CAA4A01A}" type="presParOf" srcId="{2BC40B88-4769-4039-A5F6-24E1BE55F38D}" destId="{52B7C594-C0A5-4512-AC94-E39A6B78B5E1}" srcOrd="0" destOrd="0" presId="urn:microsoft.com/office/officeart/2005/8/layout/hProcess9"/>
    <dgm:cxn modelId="{5A901005-9278-4389-859A-46F35A980E6A}" type="presParOf" srcId="{2BC40B88-4769-4039-A5F6-24E1BE55F38D}" destId="{4384B8F8-5AE8-45A9-B332-212B6F97CAF3}" srcOrd="1" destOrd="0" presId="urn:microsoft.com/office/officeart/2005/8/layout/hProcess9"/>
    <dgm:cxn modelId="{C88CDBA5-2528-435B-8CF9-BF5A96311045}" type="presParOf" srcId="{2BC40B88-4769-4039-A5F6-24E1BE55F38D}" destId="{20982C06-2C21-4EE2-BD6C-474EC2523960}" srcOrd="2" destOrd="0" presId="urn:microsoft.com/office/officeart/2005/8/layout/hProcess9"/>
    <dgm:cxn modelId="{10FBD92F-8EDC-4FB4-B1F2-A70068A18DB5}" type="presParOf" srcId="{2BC40B88-4769-4039-A5F6-24E1BE55F38D}" destId="{AEFEA6DF-85BF-4223-9292-D95FAB642EF3}" srcOrd="3" destOrd="0" presId="urn:microsoft.com/office/officeart/2005/8/layout/hProcess9"/>
    <dgm:cxn modelId="{029B9948-580A-4F96-A1A2-D208664C5C66}" type="presParOf" srcId="{2BC40B88-4769-4039-A5F6-24E1BE55F38D}" destId="{43851347-5795-41F4-83EB-FFE8B00903CA}" srcOrd="4" destOrd="0" presId="urn:microsoft.com/office/officeart/2005/8/layout/hProcess9"/>
    <dgm:cxn modelId="{222C80B3-60EF-4F36-ACC5-F6A5FDA682B6}" type="presParOf" srcId="{2BC40B88-4769-4039-A5F6-24E1BE55F38D}" destId="{2D079A9B-C87D-4463-9664-76DF2DE144C6}" srcOrd="5" destOrd="0" presId="urn:microsoft.com/office/officeart/2005/8/layout/hProcess9"/>
    <dgm:cxn modelId="{89851FB1-D5DA-45D9-9BC0-1CB312CE0014}" type="presParOf" srcId="{2BC40B88-4769-4039-A5F6-24E1BE55F38D}" destId="{E23CB436-E6FB-41D6-BD10-7D9985E14F58}" srcOrd="6" destOrd="0" presId="urn:microsoft.com/office/officeart/2005/8/layout/hProcess9"/>
    <dgm:cxn modelId="{78DBDBF3-755E-4D49-A3C8-CA79431F5424}" type="presParOf" srcId="{2BC40B88-4769-4039-A5F6-24E1BE55F38D}" destId="{8CF796DC-63F8-4FD4-B72C-1DCA03502AA2}" srcOrd="7" destOrd="0" presId="urn:microsoft.com/office/officeart/2005/8/layout/hProcess9"/>
    <dgm:cxn modelId="{50038C21-52AC-4F6C-8280-2114C02A1A6E}" type="presParOf" srcId="{2BC40B88-4769-4039-A5F6-24E1BE55F38D}" destId="{B4BF7AFE-6BC3-4B45-813E-9FC944B6F19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7D1AD4-8671-4A96-8B04-0A6787CFDF08}" type="doc">
      <dgm:prSet loTypeId="urn:microsoft.com/office/officeart/2005/8/layout/hProcess9" loCatId="process" qsTypeId="urn:microsoft.com/office/officeart/2005/8/quickstyle/simple2" qsCatId="simple" csTypeId="urn:microsoft.com/office/officeart/2005/8/colors/accent2_1" csCatId="accent2" phldr="1"/>
      <dgm:spPr/>
    </dgm:pt>
    <dgm:pt modelId="{0DDCF23D-86C7-45EF-B5AF-BE607006AF42}">
      <dgm:prSet phldrT="[Text]"/>
      <dgm:spPr/>
      <dgm:t>
        <a:bodyPr/>
        <a:lstStyle/>
        <a:p>
          <a:r>
            <a:rPr lang="en-US"/>
            <a:t>Simulation Domain	</a:t>
          </a:r>
        </a:p>
      </dgm:t>
    </dgm:pt>
    <dgm:pt modelId="{68F2DB28-BD12-4961-A097-593A78E3B75F}" type="parTrans" cxnId="{4CA55277-936D-4E5B-AA79-D4653CAC5821}">
      <dgm:prSet/>
      <dgm:spPr/>
      <dgm:t>
        <a:bodyPr/>
        <a:lstStyle/>
        <a:p>
          <a:endParaRPr lang="en-US"/>
        </a:p>
      </dgm:t>
    </dgm:pt>
    <dgm:pt modelId="{FA14A991-02D5-4621-B62F-54507F054465}" type="sibTrans" cxnId="{4CA55277-936D-4E5B-AA79-D4653CAC5821}">
      <dgm:prSet/>
      <dgm:spPr/>
      <dgm:t>
        <a:bodyPr/>
        <a:lstStyle/>
        <a:p>
          <a:endParaRPr lang="en-US"/>
        </a:p>
      </dgm:t>
    </dgm:pt>
    <dgm:pt modelId="{8C7A09B5-1D31-4A8F-BE0E-768DDC7AFC42}">
      <dgm:prSet phldrT="[Text]"/>
      <dgm:spPr/>
      <dgm:t>
        <a:bodyPr/>
        <a:lstStyle/>
        <a:p>
          <a:r>
            <a:rPr lang="en-US" b="0"/>
            <a:t>Define Potential Function</a:t>
          </a:r>
        </a:p>
      </dgm:t>
    </dgm:pt>
    <dgm:pt modelId="{3BF6794F-FF19-4245-980A-51A2630B8FB9}" type="parTrans" cxnId="{71C5B432-E7E0-43D7-84BD-DDA644D52091}">
      <dgm:prSet/>
      <dgm:spPr/>
      <dgm:t>
        <a:bodyPr/>
        <a:lstStyle/>
        <a:p>
          <a:endParaRPr lang="en-US"/>
        </a:p>
      </dgm:t>
    </dgm:pt>
    <dgm:pt modelId="{E15B1FCD-C5F5-4DC4-9781-48E6CBADA5ED}" type="sibTrans" cxnId="{71C5B432-E7E0-43D7-84BD-DDA644D52091}">
      <dgm:prSet/>
      <dgm:spPr/>
      <dgm:t>
        <a:bodyPr/>
        <a:lstStyle/>
        <a:p>
          <a:endParaRPr lang="en-US"/>
        </a:p>
      </dgm:t>
    </dgm:pt>
    <dgm:pt modelId="{71BDC38E-78BE-4F2E-9624-E7486C0A8B02}">
      <dgm:prSet phldrT="[Text]"/>
      <dgm:spPr/>
      <dgm:t>
        <a:bodyPr/>
        <a:lstStyle/>
        <a:p>
          <a:r>
            <a:rPr lang="en-US"/>
            <a:t>Run Simulation</a:t>
          </a:r>
        </a:p>
      </dgm:t>
    </dgm:pt>
    <dgm:pt modelId="{108A65CE-4766-4960-A13D-01379083C27E}" type="parTrans" cxnId="{CBF92B3D-AD2F-4EC6-912C-6EC262A48A4E}">
      <dgm:prSet/>
      <dgm:spPr/>
      <dgm:t>
        <a:bodyPr/>
        <a:lstStyle/>
        <a:p>
          <a:endParaRPr lang="en-US"/>
        </a:p>
      </dgm:t>
    </dgm:pt>
    <dgm:pt modelId="{27B0420B-389B-4B40-856B-40D0BD0898F7}" type="sibTrans" cxnId="{CBF92B3D-AD2F-4EC6-912C-6EC262A48A4E}">
      <dgm:prSet/>
      <dgm:spPr/>
      <dgm:t>
        <a:bodyPr/>
        <a:lstStyle/>
        <a:p>
          <a:endParaRPr lang="en-US"/>
        </a:p>
      </dgm:t>
    </dgm:pt>
    <dgm:pt modelId="{3371696B-49CB-4943-8A4F-A48A4656BE4F}">
      <dgm:prSet/>
      <dgm:spPr/>
      <dgm:t>
        <a:bodyPr/>
        <a:lstStyle/>
        <a:p>
          <a:r>
            <a:rPr lang="en-US"/>
            <a:t>Obtaining Equilibrium </a:t>
          </a:r>
        </a:p>
        <a:p>
          <a:r>
            <a:rPr lang="en-US"/>
            <a:t>And Extract Data </a:t>
          </a:r>
        </a:p>
      </dgm:t>
    </dgm:pt>
    <dgm:pt modelId="{95B79114-C155-45CD-AACE-4C04C45FF311}" type="parTrans" cxnId="{1C933806-2B2C-4886-9800-8D9ED7DCD591}">
      <dgm:prSet/>
      <dgm:spPr/>
      <dgm:t>
        <a:bodyPr/>
        <a:lstStyle/>
        <a:p>
          <a:endParaRPr lang="en-US"/>
        </a:p>
      </dgm:t>
    </dgm:pt>
    <dgm:pt modelId="{C806E93D-DDF5-4E93-8B9A-50713B78072F}" type="sibTrans" cxnId="{1C933806-2B2C-4886-9800-8D9ED7DCD591}">
      <dgm:prSet/>
      <dgm:spPr/>
      <dgm:t>
        <a:bodyPr/>
        <a:lstStyle/>
        <a:p>
          <a:endParaRPr lang="en-US"/>
        </a:p>
      </dgm:t>
    </dgm:pt>
    <dgm:pt modelId="{795E78D7-2BE6-47EC-A95E-3F124CDEEB30}">
      <dgm:prSet/>
      <dgm:spPr/>
      <dgm:t>
        <a:bodyPr/>
        <a:lstStyle/>
        <a:p>
          <a:r>
            <a:rPr lang="en-US"/>
            <a:t>Connecting Macroscopic &amp; Microscopic World</a:t>
          </a:r>
        </a:p>
      </dgm:t>
    </dgm:pt>
    <dgm:pt modelId="{626EB5B1-7751-4EAC-9882-EC5814CF1A6E}" type="parTrans" cxnId="{EBAD5D33-11EB-459B-BCE6-3A07531BA76B}">
      <dgm:prSet/>
      <dgm:spPr/>
      <dgm:t>
        <a:bodyPr/>
        <a:lstStyle/>
        <a:p>
          <a:endParaRPr lang="en-US"/>
        </a:p>
      </dgm:t>
    </dgm:pt>
    <dgm:pt modelId="{9347EE10-78E2-441C-8648-BD7B6B49BD90}" type="sibTrans" cxnId="{EBAD5D33-11EB-459B-BCE6-3A07531BA76B}">
      <dgm:prSet/>
      <dgm:spPr/>
      <dgm:t>
        <a:bodyPr/>
        <a:lstStyle/>
        <a:p>
          <a:endParaRPr lang="en-US"/>
        </a:p>
      </dgm:t>
    </dgm:pt>
    <dgm:pt modelId="{42A5AB5B-5532-44F5-A813-098E4E6245C4}" type="pres">
      <dgm:prSet presAssocID="{6F7D1AD4-8671-4A96-8B04-0A6787CFDF08}" presName="CompostProcess" presStyleCnt="0">
        <dgm:presLayoutVars>
          <dgm:dir/>
          <dgm:resizeHandles val="exact"/>
        </dgm:presLayoutVars>
      </dgm:prSet>
      <dgm:spPr/>
    </dgm:pt>
    <dgm:pt modelId="{BC5549EA-5870-4EAD-8F56-02B385AA4FA7}" type="pres">
      <dgm:prSet presAssocID="{6F7D1AD4-8671-4A96-8B04-0A6787CFDF08}" presName="arrow" presStyleLbl="bgShp" presStyleIdx="0" presStyleCnt="1"/>
      <dgm:spPr/>
    </dgm:pt>
    <dgm:pt modelId="{2BC40B88-4769-4039-A5F6-24E1BE55F38D}" type="pres">
      <dgm:prSet presAssocID="{6F7D1AD4-8671-4A96-8B04-0A6787CFDF08}" presName="linearProcess" presStyleCnt="0"/>
      <dgm:spPr/>
    </dgm:pt>
    <dgm:pt modelId="{52B7C594-C0A5-4512-AC94-E39A6B78B5E1}" type="pres">
      <dgm:prSet presAssocID="{0DDCF23D-86C7-45EF-B5AF-BE607006AF42}" presName="textNode" presStyleLbl="node1" presStyleIdx="0" presStyleCnt="5" custScaleX="76421">
        <dgm:presLayoutVars>
          <dgm:bulletEnabled val="1"/>
        </dgm:presLayoutVars>
      </dgm:prSet>
      <dgm:spPr/>
    </dgm:pt>
    <dgm:pt modelId="{4384B8F8-5AE8-45A9-B332-212B6F97CAF3}" type="pres">
      <dgm:prSet presAssocID="{FA14A991-02D5-4621-B62F-54507F054465}" presName="sibTrans" presStyleCnt="0"/>
      <dgm:spPr/>
    </dgm:pt>
    <dgm:pt modelId="{20982C06-2C21-4EE2-BD6C-474EC2523960}" type="pres">
      <dgm:prSet presAssocID="{8C7A09B5-1D31-4A8F-BE0E-768DDC7AFC42}" presName="textNode" presStyleLbl="node1" presStyleIdx="1" presStyleCnt="5">
        <dgm:presLayoutVars>
          <dgm:bulletEnabled val="1"/>
        </dgm:presLayoutVars>
      </dgm:prSet>
      <dgm:spPr/>
    </dgm:pt>
    <dgm:pt modelId="{AEFEA6DF-85BF-4223-9292-D95FAB642EF3}" type="pres">
      <dgm:prSet presAssocID="{E15B1FCD-C5F5-4DC4-9781-48E6CBADA5ED}" presName="sibTrans" presStyleCnt="0"/>
      <dgm:spPr/>
    </dgm:pt>
    <dgm:pt modelId="{43851347-5795-41F4-83EB-FFE8B00903CA}" type="pres">
      <dgm:prSet presAssocID="{71BDC38E-78BE-4F2E-9624-E7486C0A8B02}" presName="textNode" presStyleLbl="node1" presStyleIdx="2" presStyleCnt="5" custScaleX="86769" custScaleY="97545">
        <dgm:presLayoutVars>
          <dgm:bulletEnabled val="1"/>
        </dgm:presLayoutVars>
      </dgm:prSet>
      <dgm:spPr/>
    </dgm:pt>
    <dgm:pt modelId="{2D079A9B-C87D-4463-9664-76DF2DE144C6}" type="pres">
      <dgm:prSet presAssocID="{27B0420B-389B-4B40-856B-40D0BD0898F7}" presName="sibTrans" presStyleCnt="0"/>
      <dgm:spPr/>
    </dgm:pt>
    <dgm:pt modelId="{E23CB436-E6FB-41D6-BD10-7D9985E14F58}" type="pres">
      <dgm:prSet presAssocID="{3371696B-49CB-4943-8A4F-A48A4656BE4F}" presName="textNode" presStyleLbl="node1" presStyleIdx="3" presStyleCnt="5">
        <dgm:presLayoutVars>
          <dgm:bulletEnabled val="1"/>
        </dgm:presLayoutVars>
      </dgm:prSet>
      <dgm:spPr/>
    </dgm:pt>
    <dgm:pt modelId="{8CF796DC-63F8-4FD4-B72C-1DCA03502AA2}" type="pres">
      <dgm:prSet presAssocID="{C806E93D-DDF5-4E93-8B9A-50713B78072F}" presName="sibTrans" presStyleCnt="0"/>
      <dgm:spPr/>
    </dgm:pt>
    <dgm:pt modelId="{B4BF7AFE-6BC3-4B45-813E-9FC944B6F192}" type="pres">
      <dgm:prSet presAssocID="{795E78D7-2BE6-47EC-A95E-3F124CDEEB30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1C933806-2B2C-4886-9800-8D9ED7DCD591}" srcId="{6F7D1AD4-8671-4A96-8B04-0A6787CFDF08}" destId="{3371696B-49CB-4943-8A4F-A48A4656BE4F}" srcOrd="3" destOrd="0" parTransId="{95B79114-C155-45CD-AACE-4C04C45FF311}" sibTransId="{C806E93D-DDF5-4E93-8B9A-50713B78072F}"/>
    <dgm:cxn modelId="{9EC9CA1F-F343-4B15-9DF0-E88410C6F855}" type="presOf" srcId="{6F7D1AD4-8671-4A96-8B04-0A6787CFDF08}" destId="{42A5AB5B-5532-44F5-A813-098E4E6245C4}" srcOrd="0" destOrd="0" presId="urn:microsoft.com/office/officeart/2005/8/layout/hProcess9"/>
    <dgm:cxn modelId="{71C5B432-E7E0-43D7-84BD-DDA644D52091}" srcId="{6F7D1AD4-8671-4A96-8B04-0A6787CFDF08}" destId="{8C7A09B5-1D31-4A8F-BE0E-768DDC7AFC42}" srcOrd="1" destOrd="0" parTransId="{3BF6794F-FF19-4245-980A-51A2630B8FB9}" sibTransId="{E15B1FCD-C5F5-4DC4-9781-48E6CBADA5ED}"/>
    <dgm:cxn modelId="{EBAD5D33-11EB-459B-BCE6-3A07531BA76B}" srcId="{6F7D1AD4-8671-4A96-8B04-0A6787CFDF08}" destId="{795E78D7-2BE6-47EC-A95E-3F124CDEEB30}" srcOrd="4" destOrd="0" parTransId="{626EB5B1-7751-4EAC-9882-EC5814CF1A6E}" sibTransId="{9347EE10-78E2-441C-8648-BD7B6B49BD90}"/>
    <dgm:cxn modelId="{CBF92B3D-AD2F-4EC6-912C-6EC262A48A4E}" srcId="{6F7D1AD4-8671-4A96-8B04-0A6787CFDF08}" destId="{71BDC38E-78BE-4F2E-9624-E7486C0A8B02}" srcOrd="2" destOrd="0" parTransId="{108A65CE-4766-4960-A13D-01379083C27E}" sibTransId="{27B0420B-389B-4B40-856B-40D0BD0898F7}"/>
    <dgm:cxn modelId="{DAFF2B75-D62F-4D4A-970E-292B6B50AFA8}" type="presOf" srcId="{795E78D7-2BE6-47EC-A95E-3F124CDEEB30}" destId="{B4BF7AFE-6BC3-4B45-813E-9FC944B6F192}" srcOrd="0" destOrd="0" presId="urn:microsoft.com/office/officeart/2005/8/layout/hProcess9"/>
    <dgm:cxn modelId="{4CA55277-936D-4E5B-AA79-D4653CAC5821}" srcId="{6F7D1AD4-8671-4A96-8B04-0A6787CFDF08}" destId="{0DDCF23D-86C7-45EF-B5AF-BE607006AF42}" srcOrd="0" destOrd="0" parTransId="{68F2DB28-BD12-4961-A097-593A78E3B75F}" sibTransId="{FA14A991-02D5-4621-B62F-54507F054465}"/>
    <dgm:cxn modelId="{602DACB7-A1D0-47C4-9D20-85389825C9A0}" type="presOf" srcId="{3371696B-49CB-4943-8A4F-A48A4656BE4F}" destId="{E23CB436-E6FB-41D6-BD10-7D9985E14F58}" srcOrd="0" destOrd="0" presId="urn:microsoft.com/office/officeart/2005/8/layout/hProcess9"/>
    <dgm:cxn modelId="{79C817D2-2B0E-481E-BD8E-BD63CFD6A6EB}" type="presOf" srcId="{8C7A09B5-1D31-4A8F-BE0E-768DDC7AFC42}" destId="{20982C06-2C21-4EE2-BD6C-474EC2523960}" srcOrd="0" destOrd="0" presId="urn:microsoft.com/office/officeart/2005/8/layout/hProcess9"/>
    <dgm:cxn modelId="{B8F371DE-31BE-47BC-9E10-3A84E36F9949}" type="presOf" srcId="{0DDCF23D-86C7-45EF-B5AF-BE607006AF42}" destId="{52B7C594-C0A5-4512-AC94-E39A6B78B5E1}" srcOrd="0" destOrd="0" presId="urn:microsoft.com/office/officeart/2005/8/layout/hProcess9"/>
    <dgm:cxn modelId="{D07F36DF-039F-4EC3-AE30-394E35E3FA44}" type="presOf" srcId="{71BDC38E-78BE-4F2E-9624-E7486C0A8B02}" destId="{43851347-5795-41F4-83EB-FFE8B00903CA}" srcOrd="0" destOrd="0" presId="urn:microsoft.com/office/officeart/2005/8/layout/hProcess9"/>
    <dgm:cxn modelId="{421A7A28-E0A8-4DD7-8E89-A1CE9F24E8D0}" type="presParOf" srcId="{42A5AB5B-5532-44F5-A813-098E4E6245C4}" destId="{BC5549EA-5870-4EAD-8F56-02B385AA4FA7}" srcOrd="0" destOrd="0" presId="urn:microsoft.com/office/officeart/2005/8/layout/hProcess9"/>
    <dgm:cxn modelId="{9E168DDE-B5C2-467D-B548-B841261B9D16}" type="presParOf" srcId="{42A5AB5B-5532-44F5-A813-098E4E6245C4}" destId="{2BC40B88-4769-4039-A5F6-24E1BE55F38D}" srcOrd="1" destOrd="0" presId="urn:microsoft.com/office/officeart/2005/8/layout/hProcess9"/>
    <dgm:cxn modelId="{769D2676-1FAD-4EA4-AD9A-32C4CAA4A01A}" type="presParOf" srcId="{2BC40B88-4769-4039-A5F6-24E1BE55F38D}" destId="{52B7C594-C0A5-4512-AC94-E39A6B78B5E1}" srcOrd="0" destOrd="0" presId="urn:microsoft.com/office/officeart/2005/8/layout/hProcess9"/>
    <dgm:cxn modelId="{5A901005-9278-4389-859A-46F35A980E6A}" type="presParOf" srcId="{2BC40B88-4769-4039-A5F6-24E1BE55F38D}" destId="{4384B8F8-5AE8-45A9-B332-212B6F97CAF3}" srcOrd="1" destOrd="0" presId="urn:microsoft.com/office/officeart/2005/8/layout/hProcess9"/>
    <dgm:cxn modelId="{C88CDBA5-2528-435B-8CF9-BF5A96311045}" type="presParOf" srcId="{2BC40B88-4769-4039-A5F6-24E1BE55F38D}" destId="{20982C06-2C21-4EE2-BD6C-474EC2523960}" srcOrd="2" destOrd="0" presId="urn:microsoft.com/office/officeart/2005/8/layout/hProcess9"/>
    <dgm:cxn modelId="{10FBD92F-8EDC-4FB4-B1F2-A70068A18DB5}" type="presParOf" srcId="{2BC40B88-4769-4039-A5F6-24E1BE55F38D}" destId="{AEFEA6DF-85BF-4223-9292-D95FAB642EF3}" srcOrd="3" destOrd="0" presId="urn:microsoft.com/office/officeart/2005/8/layout/hProcess9"/>
    <dgm:cxn modelId="{029B9948-580A-4F96-A1A2-D208664C5C66}" type="presParOf" srcId="{2BC40B88-4769-4039-A5F6-24E1BE55F38D}" destId="{43851347-5795-41F4-83EB-FFE8B00903CA}" srcOrd="4" destOrd="0" presId="urn:microsoft.com/office/officeart/2005/8/layout/hProcess9"/>
    <dgm:cxn modelId="{222C80B3-60EF-4F36-ACC5-F6A5FDA682B6}" type="presParOf" srcId="{2BC40B88-4769-4039-A5F6-24E1BE55F38D}" destId="{2D079A9B-C87D-4463-9664-76DF2DE144C6}" srcOrd="5" destOrd="0" presId="urn:microsoft.com/office/officeart/2005/8/layout/hProcess9"/>
    <dgm:cxn modelId="{89851FB1-D5DA-45D9-9BC0-1CB312CE0014}" type="presParOf" srcId="{2BC40B88-4769-4039-A5F6-24E1BE55F38D}" destId="{E23CB436-E6FB-41D6-BD10-7D9985E14F58}" srcOrd="6" destOrd="0" presId="urn:microsoft.com/office/officeart/2005/8/layout/hProcess9"/>
    <dgm:cxn modelId="{78DBDBF3-755E-4D49-A3C8-CA79431F5424}" type="presParOf" srcId="{2BC40B88-4769-4039-A5F6-24E1BE55F38D}" destId="{8CF796DC-63F8-4FD4-B72C-1DCA03502AA2}" srcOrd="7" destOrd="0" presId="urn:microsoft.com/office/officeart/2005/8/layout/hProcess9"/>
    <dgm:cxn modelId="{50038C21-52AC-4F6C-8280-2114C02A1A6E}" type="presParOf" srcId="{2BC40B88-4769-4039-A5F6-24E1BE55F38D}" destId="{B4BF7AFE-6BC3-4B45-813E-9FC944B6F19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549EA-5870-4EAD-8F56-02B385AA4FA7}">
      <dsp:nvSpPr>
        <dsp:cNvPr id="0" name=""/>
        <dsp:cNvSpPr/>
      </dsp:nvSpPr>
      <dsp:spPr>
        <a:xfrm>
          <a:off x="808108" y="0"/>
          <a:ext cx="9158566" cy="421283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7C594-C0A5-4512-AC94-E39A6B78B5E1}">
      <dsp:nvSpPr>
        <dsp:cNvPr id="0" name=""/>
        <dsp:cNvSpPr/>
      </dsp:nvSpPr>
      <dsp:spPr>
        <a:xfrm>
          <a:off x="2593" y="1263849"/>
          <a:ext cx="1967660" cy="16851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Initial Condition </a:t>
          </a:r>
          <a14:m xmlns:a14="http://schemas.microsoft.com/office/drawing/2010/main">
            <m:oMath xmlns:m="http://schemas.openxmlformats.org/officeDocument/2006/math">
              <m:r>
                <a:rPr lang="en-US" sz="2100" b="0" i="1" kern="1200" smtClean="0">
                  <a:latin typeface="Cambria Math" panose="02040503050406030204" pitchFamily="18" charset="0"/>
                </a:rPr>
                <m:t>[ </m:t>
              </m:r>
              <m:acc>
                <m:accPr>
                  <m:chr m:val="⃗"/>
                  <m:ctrlPr>
                    <a:rPr lang="en-US" sz="2100" b="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sSub>
                    <m:sSubPr>
                      <m:ctrlPr>
                        <a:rPr lang="en-US" sz="2100" b="0" i="1" kern="1200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sz="2100" b="0" i="1" kern="1200" smtClean="0">
                          <a:latin typeface="Cambria Math" panose="02040503050406030204" pitchFamily="18" charset="0"/>
                        </a:rPr>
                        <m:t>𝑟</m:t>
                      </m:r>
                    </m:e>
                    <m:sub>
                      <m:r>
                        <a:rPr lang="en-US" sz="2100" b="0" i="1" kern="1200" smtClean="0">
                          <a:latin typeface="Cambria Math" panose="02040503050406030204" pitchFamily="18" charset="0"/>
                        </a:rPr>
                        <m:t>𝑖</m:t>
                      </m:r>
                    </m:sub>
                  </m:sSub>
                </m:e>
              </m:acc>
              <m:d>
                <m:dPr>
                  <m:ctrlPr>
                    <a:rPr lang="en-US" sz="21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US" sz="2100" b="0" i="1" kern="1200" smtClean="0">
                      <a:latin typeface="Cambria Math" panose="02040503050406030204" pitchFamily="18" charset="0"/>
                    </a:rPr>
                    <m:t>0</m:t>
                  </m:r>
                </m:e>
              </m:d>
              <m:r>
                <a:rPr lang="en-US" sz="2100" b="0" i="1" kern="1200" smtClean="0">
                  <a:latin typeface="Cambria Math" panose="02040503050406030204" pitchFamily="18" charset="0"/>
                </a:rPr>
                <m:t>, </m:t>
              </m:r>
              <m:acc>
                <m:accPr>
                  <m:chr m:val="⃗"/>
                  <m:ctrlPr>
                    <a:rPr lang="en-US" sz="2100" b="0" i="1" kern="1200" smtClean="0">
                      <a:latin typeface="Cambria Math" panose="02040503050406030204" pitchFamily="18" charset="0"/>
                    </a:rPr>
                  </m:ctrlPr>
                </m:accPr>
                <m:e>
                  <m:sSub>
                    <m:sSubPr>
                      <m:ctrlPr>
                        <a:rPr lang="en-US" sz="2100" b="0" i="1" kern="1200" smtClean="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sz="2100" b="0" i="1" kern="1200" smtClean="0">
                          <a:latin typeface="Cambria Math" panose="02040503050406030204" pitchFamily="18" charset="0"/>
                        </a:rPr>
                        <m:t>𝑣</m:t>
                      </m:r>
                    </m:e>
                    <m:sub>
                      <m:r>
                        <a:rPr lang="en-US" sz="2100" b="0" i="1" kern="1200" smtClean="0">
                          <a:latin typeface="Cambria Math" panose="02040503050406030204" pitchFamily="18" charset="0"/>
                        </a:rPr>
                        <m:t>𝑖</m:t>
                      </m:r>
                    </m:sub>
                  </m:sSub>
                </m:e>
              </m:acc>
              <m:d>
                <m:dPr>
                  <m:ctrlPr>
                    <a:rPr lang="en-US" sz="21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US" sz="2100" b="0" i="1" kern="1200" smtClean="0">
                      <a:latin typeface="Cambria Math" panose="02040503050406030204" pitchFamily="18" charset="0"/>
                    </a:rPr>
                    <m:t>0</m:t>
                  </m:r>
                </m:e>
              </m:d>
              <m:r>
                <a:rPr lang="en-US" sz="2100" b="0" i="1" kern="1200" smtClean="0">
                  <a:latin typeface="Cambria Math" panose="02040503050406030204" pitchFamily="18" charset="0"/>
                </a:rPr>
                <m:t>]</m:t>
              </m:r>
            </m:oMath>
          </a14:m>
          <a:endParaRPr lang="en-US" sz="2100" kern="1200"/>
        </a:p>
      </dsp:txBody>
      <dsp:txXfrm>
        <a:off x="84854" y="1346110"/>
        <a:ext cx="1803138" cy="1520610"/>
      </dsp:txXfrm>
    </dsp:sp>
    <dsp:sp modelId="{20982C06-2C21-4EE2-BD6C-474EC2523960}">
      <dsp:nvSpPr>
        <dsp:cNvPr id="0" name=""/>
        <dsp:cNvSpPr/>
      </dsp:nvSpPr>
      <dsp:spPr>
        <a:xfrm>
          <a:off x="2068636" y="1263849"/>
          <a:ext cx="1967660" cy="16851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Potential,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100" b="0" i="1" kern="1200" smtClean="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2100" b="0" i="1" kern="1200" smtClean="0">
                      <a:latin typeface="Cambria Math" panose="02040503050406030204" pitchFamily="18" charset="0"/>
                    </a:rPr>
                    <m:t>𝑈</m:t>
                  </m:r>
                </m:e>
                <m:sub>
                  <m:r>
                    <a:rPr lang="en-US" sz="2100" b="0" i="1" kern="1200" smtClean="0">
                      <a:latin typeface="Cambria Math" panose="02040503050406030204" pitchFamily="18" charset="0"/>
                    </a:rPr>
                    <m:t>𝑖</m:t>
                  </m:r>
                </m:sub>
              </m:sSub>
            </m:oMath>
          </a14:m>
          <a:endParaRPr lang="en-US" sz="2100" b="0" kern="120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2100" b="0" i="1" kern="1200" smtClean="0">
                    <a:latin typeface="Cambria Math" panose="02040503050406030204" pitchFamily="18" charset="0"/>
                  </a:rPr>
                  <m:t> </m:t>
                </m:r>
                <m:acc>
                  <m:accPr>
                    <m:chr m:val="⃗"/>
                    <m:ctrlPr>
                      <a:rPr lang="en-US" sz="2100" b="0" i="1" kern="1200" smtClean="0">
                        <a:latin typeface="Cambria Math" panose="02040503050406030204" pitchFamily="18" charset="0"/>
                      </a:rPr>
                    </m:ctrlPr>
                  </m:accPr>
                  <m:e>
                    <m:sSub>
                      <m:sSubPr>
                        <m:ctrlPr>
                          <a:rPr lang="en-US" sz="21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acc>
                <m:r>
                  <a:rPr lang="en-US" sz="2100" b="0" i="1" kern="1200" smtClean="0">
                    <a:latin typeface="Cambria Math" panose="02040503050406030204" pitchFamily="18" charset="0"/>
                  </a:rPr>
                  <m:t>=−</m:t>
                </m:r>
                <m:r>
                  <m:rPr>
                    <m:sty m:val="p"/>
                  </m:rPr>
                  <a:rPr lang="en-US" sz="2100" b="0" i="0" kern="1200" smtClean="0">
                    <a:latin typeface="Cambria Math" panose="02040503050406030204" pitchFamily="18" charset="0"/>
                  </a:rPr>
                  <m:t>∇</m:t>
                </m:r>
                <m:sSub>
                  <m:sSubPr>
                    <m:ctrlPr>
                      <a:rPr lang="en-US" sz="2100" b="0" i="1" kern="1200" smtClean="0">
                        <a:latin typeface="Cambria Math" panose="02040503050406030204" pitchFamily="18" charset="0"/>
                      </a:rPr>
                    </m:ctrlPr>
                  </m:sSubPr>
                  <m:e>
                    <m:r>
                      <a:rPr lang="en-US" sz="2100" b="0" i="1" kern="1200" smtClean="0">
                        <a:latin typeface="Cambria Math" panose="02040503050406030204" pitchFamily="18" charset="0"/>
                      </a:rPr>
                      <m:t>𝑈</m:t>
                    </m:r>
                  </m:e>
                  <m:sub>
                    <m:r>
                      <a:rPr lang="en-US" sz="2100" b="0" i="1" kern="1200" smtClean="0">
                        <a:latin typeface="Cambria Math" panose="02040503050406030204" pitchFamily="18" charset="0"/>
                      </a:rPr>
                      <m:t>𝑖</m:t>
                    </m:r>
                  </m:sub>
                </m:sSub>
              </m:oMath>
            </m:oMathPara>
          </a14:m>
          <a:endParaRPr lang="en-US" sz="2100" b="0" kern="120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acc>
                  <m:accPr>
                    <m:chr m:val="⃗"/>
                    <m:ctrlPr>
                      <a:rPr lang="en-US" sz="2100" b="0" i="1" kern="1200" smtClean="0">
                        <a:latin typeface="Cambria Math" panose="02040503050406030204" pitchFamily="18" charset="0"/>
                      </a:rPr>
                    </m:ctrlPr>
                  </m:accPr>
                  <m:e>
                    <m:sSub>
                      <m:sSubPr>
                        <m:ctrlPr>
                          <a:rPr lang="en-US" sz="21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acc>
                <m:r>
                  <a:rPr lang="en-US" sz="2100" b="0" i="1" kern="1200" smtClean="0">
                    <a:latin typeface="Cambria Math" panose="02040503050406030204" pitchFamily="18" charset="0"/>
                  </a:rPr>
                  <m:t>=</m:t>
                </m:r>
                <m:r>
                  <a:rPr lang="en-US" sz="2100" b="0" i="1" kern="1200" smtClean="0">
                    <a:latin typeface="Cambria Math" panose="02040503050406030204" pitchFamily="18" charset="0"/>
                  </a:rPr>
                  <m:t>𝑚</m:t>
                </m:r>
                <m:acc>
                  <m:accPr>
                    <m:chr m:val="⃗"/>
                    <m:ctrlPr>
                      <a:rPr lang="en-US" sz="2100" b="0" i="1" kern="1200" smtClean="0">
                        <a:latin typeface="Cambria Math" panose="02040503050406030204" pitchFamily="18" charset="0"/>
                      </a:rPr>
                    </m:ctrlPr>
                  </m:accPr>
                  <m:e>
                    <m:sSub>
                      <m:sSubPr>
                        <m:ctrlPr>
                          <a:rPr lang="en-US" sz="21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acc>
              </m:oMath>
            </m:oMathPara>
          </a14:m>
          <a:endParaRPr lang="en-US" sz="2100" kern="1200"/>
        </a:p>
      </dsp:txBody>
      <dsp:txXfrm>
        <a:off x="2150897" y="1346110"/>
        <a:ext cx="1803138" cy="1520610"/>
      </dsp:txXfrm>
    </dsp:sp>
    <dsp:sp modelId="{43851347-5795-41F4-83EB-FFE8B00903CA}">
      <dsp:nvSpPr>
        <dsp:cNvPr id="0" name=""/>
        <dsp:cNvSpPr/>
      </dsp:nvSpPr>
      <dsp:spPr>
        <a:xfrm>
          <a:off x="4134680" y="1173762"/>
          <a:ext cx="2505422" cy="18653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Integrate Equation of Motion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acc>
                  <m:accPr>
                    <m:chr m:val="⃗"/>
                    <m:ctrlPr>
                      <a:rPr lang="en-US" sz="2100" b="0" i="1" kern="1200" smtClean="0">
                        <a:latin typeface="Cambria Math" panose="02040503050406030204" pitchFamily="18" charset="0"/>
                      </a:rPr>
                    </m:ctrlPr>
                  </m:accPr>
                  <m:e>
                    <m:sSub>
                      <m:sSubPr>
                        <m:ctrlPr>
                          <a:rPr lang="en-US" sz="21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acc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 </m:t>
                </m:r>
                <m:d>
                  <m:dPr>
                    <m:ctrlPr>
                      <a:rPr lang="en-US" sz="2100" b="0" i="1" kern="1200" dirty="0" smtClean="0">
                        <a:latin typeface="Cambria Math" panose="02040503050406030204" pitchFamily="18" charset="0"/>
                      </a:rPr>
                    </m:ctrlPr>
                  </m:dPr>
                  <m:e>
                    <m:r>
                      <a:rPr lang="en-US" sz="2100" b="0" i="1" kern="1200" dirty="0" smtClean="0">
                        <a:latin typeface="Cambria Math" panose="02040503050406030204" pitchFamily="18" charset="0"/>
                      </a:rPr>
                      <m:t>𝑡</m:t>
                    </m:r>
                  </m:e>
                </m:d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→</m:t>
                </m:r>
                <m:acc>
                  <m:accPr>
                    <m:chr m:val="⃗"/>
                    <m:ctrlPr>
                      <a:rPr lang="en-US" sz="2100" b="0" i="1" kern="1200" dirty="0" smtClean="0">
                        <a:latin typeface="Cambria Math" panose="02040503050406030204" pitchFamily="18" charset="0"/>
                      </a:rPr>
                    </m:ctrlPr>
                  </m:accPr>
                  <m:e>
                    <m:sSub>
                      <m:sSubPr>
                        <m:ctrlPr>
                          <a:rPr lang="en-US" sz="2100" b="0" i="1" kern="12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kern="1200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100" b="0" i="1" kern="1200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acc>
                <m:d>
                  <m:dPr>
                    <m:ctrlPr>
                      <a:rPr lang="en-US" sz="2100" b="0" i="1" kern="1200" dirty="0" smtClean="0">
                        <a:latin typeface="Cambria Math" panose="02040503050406030204" pitchFamily="18" charset="0"/>
                      </a:rPr>
                    </m:ctrlPr>
                  </m:dPr>
                  <m:e>
                    <m:r>
                      <a:rPr lang="en-US" sz="2100" b="0" i="1" kern="1200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100" b="0" i="1" kern="1200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100" b="0" i="0" kern="12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100" b="0" i="1" kern="1200" dirty="0" smtClean="0">
                        <a:latin typeface="Cambria Math" panose="02040503050406030204" pitchFamily="18" charset="0"/>
                      </a:rPr>
                      <m:t>𝑡</m:t>
                    </m:r>
                  </m:e>
                </m:d>
              </m:oMath>
            </m:oMathPara>
          </a14:m>
          <a:endParaRPr lang="en-US" sz="2100" b="0" kern="120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acc>
                  <m:accPr>
                    <m:chr m:val="⃗"/>
                    <m:ctrlPr>
                      <a:rPr lang="en-US" sz="2100" b="0" i="1" kern="1200" smtClean="0">
                        <a:latin typeface="Cambria Math" panose="02040503050406030204" pitchFamily="18" charset="0"/>
                      </a:rPr>
                    </m:ctrlPr>
                  </m:accPr>
                  <m:e>
                    <m:sSub>
                      <m:sSubPr>
                        <m:ctrlPr>
                          <a:rPr lang="en-US" sz="2100" b="0" i="1" kern="120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100" b="0" i="1" kern="120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acc>
                <m:d>
                  <m:dPr>
                    <m:ctrlPr>
                      <a:rPr lang="en-US" sz="2100" b="0" i="1" kern="1200" dirty="0" smtClean="0">
                        <a:latin typeface="Cambria Math" panose="02040503050406030204" pitchFamily="18" charset="0"/>
                      </a:rPr>
                    </m:ctrlPr>
                  </m:dPr>
                  <m:e>
                    <m:r>
                      <a:rPr lang="en-US" sz="2100" b="0" i="1" kern="1200" dirty="0" smtClean="0">
                        <a:latin typeface="Cambria Math" panose="02040503050406030204" pitchFamily="18" charset="0"/>
                      </a:rPr>
                      <m:t>𝑡</m:t>
                    </m:r>
                  </m:e>
                </m:d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→</m:t>
                </m:r>
                <m:acc>
                  <m:accPr>
                    <m:chr m:val="⃗"/>
                    <m:ctrlPr>
                      <a:rPr lang="en-US" sz="2100" b="0" i="1" kern="1200" dirty="0" smtClean="0">
                        <a:latin typeface="Cambria Math" panose="02040503050406030204" pitchFamily="18" charset="0"/>
                      </a:rPr>
                    </m:ctrlPr>
                  </m:accPr>
                  <m:e>
                    <m:sSub>
                      <m:sSubPr>
                        <m:ctrlPr>
                          <a:rPr lang="en-US" sz="2100" b="0" i="1" kern="12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kern="1200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100" b="0" i="1" kern="1200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e>
                </m:acc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(</m:t>
                </m:r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𝑡</m:t>
                </m:r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+</m:t>
                </m:r>
                <m:r>
                  <m:rPr>
                    <m:sty m:val="p"/>
                  </m:rPr>
                  <a:rPr lang="en-US" sz="2100" b="0" i="0" kern="1200" dirty="0" smtClean="0">
                    <a:latin typeface="Cambria Math" panose="02040503050406030204" pitchFamily="18" charset="0"/>
                  </a:rPr>
                  <m:t>Δ</m:t>
                </m:r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𝑡</m:t>
                </m:r>
                <m:r>
                  <a:rPr lang="en-US" sz="2100" b="0" i="1" kern="1200" dirty="0" smtClean="0">
                    <a:latin typeface="Cambria Math" panose="02040503050406030204" pitchFamily="18" charset="0"/>
                  </a:rPr>
                  <m:t>)</m:t>
                </m:r>
              </m:oMath>
            </m:oMathPara>
          </a14:m>
          <a:endParaRPr lang="en-US" sz="2100" kern="1200"/>
        </a:p>
      </dsp:txBody>
      <dsp:txXfrm>
        <a:off x="4225737" y="1264819"/>
        <a:ext cx="2323308" cy="1683193"/>
      </dsp:txXfrm>
    </dsp:sp>
    <dsp:sp modelId="{E23CB436-E6FB-41D6-BD10-7D9985E14F58}">
      <dsp:nvSpPr>
        <dsp:cNvPr id="0" name=""/>
        <dsp:cNvSpPr/>
      </dsp:nvSpPr>
      <dsp:spPr>
        <a:xfrm>
          <a:off x="6738486" y="1263849"/>
          <a:ext cx="1967660" cy="16851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Obtaining Equilibrium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And Extract Data </a:t>
          </a:r>
        </a:p>
      </dsp:txBody>
      <dsp:txXfrm>
        <a:off x="6820747" y="1346110"/>
        <a:ext cx="1803138" cy="1520610"/>
      </dsp:txXfrm>
    </dsp:sp>
    <dsp:sp modelId="{B4BF7AFE-6BC3-4B45-813E-9FC944B6F192}">
      <dsp:nvSpPr>
        <dsp:cNvPr id="0" name=""/>
        <dsp:cNvSpPr/>
      </dsp:nvSpPr>
      <dsp:spPr>
        <a:xfrm>
          <a:off x="8804530" y="1263849"/>
          <a:ext cx="1967660" cy="16851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Post Processing</a:t>
          </a:r>
        </a:p>
      </dsp:txBody>
      <dsp:txXfrm>
        <a:off x="8886791" y="1346110"/>
        <a:ext cx="1803138" cy="1520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549EA-5870-4EAD-8F56-02B385AA4FA7}">
      <dsp:nvSpPr>
        <dsp:cNvPr id="0" name=""/>
        <dsp:cNvSpPr/>
      </dsp:nvSpPr>
      <dsp:spPr>
        <a:xfrm>
          <a:off x="808108" y="0"/>
          <a:ext cx="9158566" cy="4640981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7C594-C0A5-4512-AC94-E39A6B78B5E1}">
      <dsp:nvSpPr>
        <dsp:cNvPr id="0" name=""/>
        <dsp:cNvSpPr/>
      </dsp:nvSpPr>
      <dsp:spPr>
        <a:xfrm>
          <a:off x="3220" y="1392294"/>
          <a:ext cx="1706915" cy="185639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Simulation Domain	</a:t>
          </a:r>
        </a:p>
      </dsp:txBody>
      <dsp:txXfrm>
        <a:off x="86545" y="1475619"/>
        <a:ext cx="1540265" cy="1689742"/>
      </dsp:txXfrm>
    </dsp:sp>
    <dsp:sp modelId="{20982C06-2C21-4EE2-BD6C-474EC2523960}">
      <dsp:nvSpPr>
        <dsp:cNvPr id="0" name=""/>
        <dsp:cNvSpPr/>
      </dsp:nvSpPr>
      <dsp:spPr>
        <a:xfrm>
          <a:off x="1815805" y="1392294"/>
          <a:ext cx="2233568" cy="185639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Define Potential Function</a:t>
          </a:r>
        </a:p>
      </dsp:txBody>
      <dsp:txXfrm>
        <a:off x="1906427" y="1482916"/>
        <a:ext cx="2052324" cy="1675148"/>
      </dsp:txXfrm>
    </dsp:sp>
    <dsp:sp modelId="{43851347-5795-41F4-83EB-FFE8B00903CA}">
      <dsp:nvSpPr>
        <dsp:cNvPr id="0" name=""/>
        <dsp:cNvSpPr/>
      </dsp:nvSpPr>
      <dsp:spPr>
        <a:xfrm>
          <a:off x="4155043" y="1415081"/>
          <a:ext cx="1938044" cy="181081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Run Simulation</a:t>
          </a:r>
        </a:p>
      </dsp:txBody>
      <dsp:txXfrm>
        <a:off x="4243440" y="1503478"/>
        <a:ext cx="1761250" cy="1634023"/>
      </dsp:txXfrm>
    </dsp:sp>
    <dsp:sp modelId="{E23CB436-E6FB-41D6-BD10-7D9985E14F58}">
      <dsp:nvSpPr>
        <dsp:cNvPr id="0" name=""/>
        <dsp:cNvSpPr/>
      </dsp:nvSpPr>
      <dsp:spPr>
        <a:xfrm>
          <a:off x="6198757" y="1392294"/>
          <a:ext cx="2233568" cy="185639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Obtaining Equilibrium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And Extract Data </a:t>
          </a:r>
        </a:p>
      </dsp:txBody>
      <dsp:txXfrm>
        <a:off x="6289379" y="1482916"/>
        <a:ext cx="2052324" cy="1675148"/>
      </dsp:txXfrm>
    </dsp:sp>
    <dsp:sp modelId="{B4BF7AFE-6BC3-4B45-813E-9FC944B6F192}">
      <dsp:nvSpPr>
        <dsp:cNvPr id="0" name=""/>
        <dsp:cNvSpPr/>
      </dsp:nvSpPr>
      <dsp:spPr>
        <a:xfrm>
          <a:off x="8537995" y="1392294"/>
          <a:ext cx="2233568" cy="185639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Connecting Macroscopic &amp; Microscopic World</a:t>
          </a:r>
        </a:p>
      </dsp:txBody>
      <dsp:txXfrm>
        <a:off x="8628617" y="1482916"/>
        <a:ext cx="2052324" cy="1675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6B4A7-BF63-447F-80FE-965DA1CD4D4E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00043-E405-4C2B-826C-64319C8DD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79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BB5C-8040-442F-B89A-8D2E5408E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D7122-6E67-496D-8D34-E62A1FD35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FA4BA-BC5B-450A-BEC3-F84E95DE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9032-FE0E-492D-9B2F-06C623DD2D08}" type="datetime1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4636C-3AE9-4EE0-AD3A-E5C0C136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9613B-ED32-4E99-87E7-0195303C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2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414BD-041F-493A-B05E-245015926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E759C-129B-44D6-A572-81EDC6FF5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1E46-8AF1-4BD0-9410-6898E1AA4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E5F65-23C3-4991-85A3-2D79C7A18669}" type="datetime1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3F9E7-706D-46BA-A523-8C73FFD36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385B4-FD90-4F0B-8154-CA0BF29F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4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86C2-19F9-498A-882C-7CA4E42D1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F8C8D-3EF5-4E7D-AECA-0462250C4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D284E-4489-416E-9E44-79F896FB6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7E27-7A3E-44B5-B71E-2F2ABCD7F647}" type="datetime1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4C749-C0B3-453B-A68F-6FF0FC48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FF0-65CD-4AC6-B9AF-9B4DABC8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9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C1D6-6890-4E26-A389-C84B9AD9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5411E-71F6-478F-9A80-82BF48E49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C5938-4588-4E9C-8D0D-9CBB72BE9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6DF5E-527F-4A4D-81DC-F97D034D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0E3AA-2447-49FB-B989-F3EE0D1E1069}" type="datetime1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935C2-6FFA-4B16-BEA3-91CBC995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D6F9F-1A77-44CE-A87A-09C9E794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7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849CA-A129-421A-BD24-1E032085C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59F6C-621F-4BA0-BE7D-22C1DC2A2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8D314-39C4-44D9-A8FD-0512C8B24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600BFA-FDF9-4D29-A7BC-B361D1E3A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62B8-8F4D-4EB3-92CB-495BD1551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271CC-2958-49A1-8006-9C46A713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F2A3-2F66-4C9D-AD7F-618EFDDC3021}" type="datetime1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A1ABC9-9FBC-48B0-8C2D-195B0C66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3937F3-D418-42AE-ADDD-BBB7E636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4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8B195-3E6A-4343-B3CB-E002010E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C7198-36E5-40D2-83A4-C75C710F9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6C72-B280-412F-849A-CCEEF6D28AA4}" type="datetime1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DEB720-22DB-4A8C-B943-1BA72AC62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F266A9-B9C7-4154-BA7C-D005026C0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4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A897E-B92B-4EA6-8268-4998EE3F4B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923" y="6300079"/>
            <a:ext cx="2743200" cy="365125"/>
          </a:xfrm>
        </p:spPr>
        <p:txBody>
          <a:bodyPr/>
          <a:lstStyle>
            <a:lvl1pPr>
              <a:defRPr sz="1400">
                <a:solidFill>
                  <a:srgbClr val="FF3300"/>
                </a:solidFill>
              </a:defRPr>
            </a:lvl1pPr>
          </a:lstStyle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D89331-2229-4B5F-B702-274051731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2668" y="6328215"/>
            <a:ext cx="4114800" cy="365125"/>
          </a:xfrm>
        </p:spPr>
        <p:txBody>
          <a:bodyPr/>
          <a:lstStyle>
            <a:lvl1pPr>
              <a:defRPr sz="1400">
                <a:solidFill>
                  <a:srgbClr val="FF3300"/>
                </a:solidFill>
              </a:defRPr>
            </a:lvl1pPr>
          </a:lstStyle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FAB92-7655-4F51-B06B-4A390F8C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0940" y="6314147"/>
            <a:ext cx="2743200" cy="365125"/>
          </a:xfrm>
        </p:spPr>
        <p:txBody>
          <a:bodyPr/>
          <a:lstStyle>
            <a:lvl1pPr>
              <a:defRPr sz="2000">
                <a:solidFill>
                  <a:srgbClr val="FF3300"/>
                </a:solidFill>
              </a:defRPr>
            </a:lvl1pPr>
          </a:lstStyle>
          <a:p>
            <a:fld id="{DCD155B3-0230-4023-BF6F-064B9B94C8E5}" type="slidenum">
              <a:rPr lang="en-US" smtClean="0"/>
              <a:pPr/>
              <a:t>‹#›</a:t>
            </a:fld>
            <a:r>
              <a:rPr lang="en-US"/>
              <a:t> of 30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F670D5-C5FE-4DF4-A34E-3A217ACE9E78}"/>
              </a:ext>
            </a:extLst>
          </p:cNvPr>
          <p:cNvSpPr/>
          <p:nvPr userDrawn="1"/>
        </p:nvSpPr>
        <p:spPr>
          <a:xfrm>
            <a:off x="588496" y="442969"/>
            <a:ext cx="10102949" cy="54864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B8EF71-6350-44A2-B32A-AC71130C60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571" y="456033"/>
            <a:ext cx="7196137" cy="53520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  <a:lvl2pPr marL="457206" indent="0">
              <a:buNone/>
              <a:defRPr/>
            </a:lvl2pPr>
            <a:lvl3pPr marL="914411" indent="0">
              <a:buNone/>
              <a:defRPr/>
            </a:lvl3pPr>
            <a:lvl4pPr marL="1371617" indent="0">
              <a:buNone/>
              <a:defRPr/>
            </a:lvl4pPr>
            <a:lvl5pPr marL="1828823" indent="0">
              <a:buNone/>
              <a:defRPr/>
            </a:lvl5pPr>
          </a:lstStyle>
          <a:p>
            <a:pPr lvl="0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1FF349-834F-4704-A753-3D42A8C6F5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99" t="9777" r="9792" b="13861"/>
          <a:stretch/>
        </p:blipFill>
        <p:spPr>
          <a:xfrm>
            <a:off x="10535059" y="225236"/>
            <a:ext cx="1247106" cy="9144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D4EB5B-CF4D-4408-978E-4C70E07BD19C}"/>
              </a:ext>
            </a:extLst>
          </p:cNvPr>
          <p:cNvCxnSpPr/>
          <p:nvPr userDrawn="1"/>
        </p:nvCxnSpPr>
        <p:spPr>
          <a:xfrm>
            <a:off x="588496" y="6203854"/>
            <a:ext cx="1100328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08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8D88-355B-4C77-9245-23C919342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2A8C7-BE62-41C6-83AD-F113AD310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EA2BE-7DC9-49E4-A121-0C060DAAB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E5C04F-A39F-4012-A8BC-10316E063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DD38-2A75-41C9-ADB0-8EDCD6A6E484}" type="datetime1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99F9E0-CB81-442A-904D-B45DDE12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179E0-C357-4C84-BCC6-10D8A9B7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0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CB35A-FD84-4C04-99F7-01852DCA8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A271F-1FDB-489E-AF1D-B881A2B6C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8F50E-6A41-47F3-BD78-048168567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F7B9B-3530-4891-808E-624EF4BD4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385A-DEC3-4786-ADD7-2E6421AFD887}" type="datetime1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DABCBD-FB03-480B-AFCC-4E182C2F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9E5091-0332-4A08-B9DF-7A9D25101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4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37FAB-51BF-4DCB-B7FC-4A2F45D70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6B361F-C7DE-46B5-A678-4B79E55F3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B5F80-2FF2-45C7-BB19-6EC731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AC2F2-EF38-464A-B57B-A1B230C94F9D}" type="datetime1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F735E-0D9D-41E4-9FC5-57F15BCBC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43404-9837-4AAF-862D-536AEADB0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01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E95912-F650-4D36-A153-4E0E3DF2C4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B3276-A305-42E1-8F63-2BEE397F7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962A5-9CC7-4C14-81BD-F552D9D7B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DE6C-7DAF-4127-9BB1-0415DAFB6712}" type="datetime1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D1AC2-5E41-4BCC-93C4-2E62031E0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26630-3E97-4B4B-B275-93F0AD58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2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181512-302F-48D0-919A-780DB12B7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5AC20-0E7A-4A10-8D61-869A5A370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3D173-6E59-4D3B-9981-6089D714BF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FC277-7C7E-4FCB-A5BC-0929688BF1B1}" type="datetime1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1A155-30DB-4B9D-BBDC-51211EB50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ME 400 Thesis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1CBBA-6EAD-4DD0-997D-F8F6B6D12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51D4A-31C7-41B6-8CA5-C79B836E1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7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1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Data" Target="../diagrams/data3.xml"/><Relationship Id="rId5" Type="http://schemas.openxmlformats.org/officeDocument/2006/relationships/diagramColors" Target="../diagrams/colors1.xml"/><Relationship Id="rId15" Type="http://schemas.microsoft.com/office/2007/relationships/diagramDrawing" Target="../diagrams/drawing2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0.xml"/><Relationship Id="rId14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18A5FCA-E0FA-45A7-950E-189D2D0F16F1}"/>
              </a:ext>
            </a:extLst>
          </p:cNvPr>
          <p:cNvCxnSpPr>
            <a:cxnSpLocks/>
          </p:cNvCxnSpPr>
          <p:nvPr/>
        </p:nvCxnSpPr>
        <p:spPr>
          <a:xfrm>
            <a:off x="7328451" y="465843"/>
            <a:ext cx="0" cy="58972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BB57532-9CF2-4704-90B5-A32E9C8B874D}"/>
              </a:ext>
            </a:extLst>
          </p:cNvPr>
          <p:cNvSpPr/>
          <p:nvPr/>
        </p:nvSpPr>
        <p:spPr>
          <a:xfrm>
            <a:off x="-1" y="0"/>
            <a:ext cx="6970639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2AF06A-CEE0-4588-84FC-665006E61D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0" t="6284" r="17343" b="4831"/>
          <a:stretch/>
        </p:blipFill>
        <p:spPr>
          <a:xfrm>
            <a:off x="7583294" y="1187679"/>
            <a:ext cx="4332784" cy="44826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2DB175-863D-41BB-99D1-FDFD9FC6830C}"/>
              </a:ext>
            </a:extLst>
          </p:cNvPr>
          <p:cNvSpPr txBox="1"/>
          <p:nvPr/>
        </p:nvSpPr>
        <p:spPr>
          <a:xfrm>
            <a:off x="92765" y="744863"/>
            <a:ext cx="64277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latin typeface="Agency FB" panose="020B0503020202020204" pitchFamily="34" charset="0"/>
              </a:rPr>
              <a:t>Effect of Surface Wettability On Specific Heat Capacity of Nano-confined Liquid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7A2D0-10B5-4043-9F6F-61FF6AD1BD77}"/>
              </a:ext>
            </a:extLst>
          </p:cNvPr>
          <p:cNvSpPr txBox="1"/>
          <p:nvPr/>
        </p:nvSpPr>
        <p:spPr>
          <a:xfrm>
            <a:off x="275922" y="3112318"/>
            <a:ext cx="46273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Thesis By</a:t>
            </a:r>
          </a:p>
          <a:p>
            <a:endParaRPr lang="en-US" sz="2000"/>
          </a:p>
          <a:p>
            <a:r>
              <a:rPr lang="en-US" sz="2000" b="1" err="1"/>
              <a:t>Priom</a:t>
            </a:r>
            <a:r>
              <a:rPr lang="en-US" sz="2000" b="1"/>
              <a:t> Das </a:t>
            </a:r>
            <a:r>
              <a:rPr lang="en-US" sz="2000"/>
              <a:t>(1610148) &amp;</a:t>
            </a:r>
          </a:p>
          <a:p>
            <a:r>
              <a:rPr lang="en-US" sz="2000" b="1" err="1"/>
              <a:t>Zairf</a:t>
            </a:r>
            <a:r>
              <a:rPr lang="en-US" sz="2000" b="1"/>
              <a:t> Ahmad Razin Bhuiyan </a:t>
            </a:r>
            <a:r>
              <a:rPr lang="en-US" sz="2000"/>
              <a:t>(1610137)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3ACAFB-46B6-4225-8A39-BB700037DCD0}"/>
              </a:ext>
            </a:extLst>
          </p:cNvPr>
          <p:cNvSpPr txBox="1"/>
          <p:nvPr/>
        </p:nvSpPr>
        <p:spPr>
          <a:xfrm>
            <a:off x="236508" y="4556444"/>
            <a:ext cx="585949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cs typeface="Times New Roman" panose="02020603050405020304" pitchFamily="18" charset="0"/>
              </a:rPr>
              <a:t>Supervised By</a:t>
            </a:r>
          </a:p>
          <a:p>
            <a:endParaRPr lang="en-US" sz="2000">
              <a:cs typeface="Times New Roman" panose="02020603050405020304" pitchFamily="18" charset="0"/>
            </a:endParaRPr>
          </a:p>
          <a:p>
            <a:r>
              <a:rPr lang="en-US" sz="2000" b="1">
                <a:cs typeface="Times New Roman" panose="02020603050405020304" pitchFamily="18" charset="0"/>
              </a:rPr>
              <a:t>Dr. A. K. M. </a:t>
            </a:r>
            <a:r>
              <a:rPr lang="en-US" sz="2000" b="1" err="1">
                <a:cs typeface="Times New Roman" panose="02020603050405020304" pitchFamily="18" charset="0"/>
              </a:rPr>
              <a:t>Monjur</a:t>
            </a:r>
            <a:r>
              <a:rPr lang="en-US" sz="2000" b="1">
                <a:cs typeface="Times New Roman" panose="02020603050405020304" pitchFamily="18" charset="0"/>
              </a:rPr>
              <a:t> Morshed</a:t>
            </a:r>
          </a:p>
          <a:p>
            <a:r>
              <a:rPr lang="en-US" sz="2000">
                <a:cs typeface="Times New Roman" panose="02020603050405020304" pitchFamily="18" charset="0"/>
              </a:rPr>
              <a:t>Professor</a:t>
            </a:r>
          </a:p>
          <a:p>
            <a:r>
              <a:rPr lang="en-US" sz="2000">
                <a:cs typeface="Times New Roman" panose="02020603050405020304" pitchFamily="18" charset="0"/>
              </a:rPr>
              <a:t>Department of Mechanical Engineering</a:t>
            </a:r>
          </a:p>
          <a:p>
            <a:r>
              <a:rPr lang="en-US" sz="2000">
                <a:cs typeface="Times New Roman" panose="02020603050405020304" pitchFamily="18" charset="0"/>
              </a:rPr>
              <a:t>Bangladesh University of Engineering &amp; Technology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D3FAD9-5BBA-4F6C-846F-771239D9895C}"/>
              </a:ext>
            </a:extLst>
          </p:cNvPr>
          <p:cNvSpPr txBox="1"/>
          <p:nvPr/>
        </p:nvSpPr>
        <p:spPr>
          <a:xfrm>
            <a:off x="1945077" y="227784"/>
            <a:ext cx="2590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latin typeface="Agency FB" panose="020B0503020202020204" pitchFamily="34" charset="0"/>
              </a:rPr>
              <a:t>ME 400 : </a:t>
            </a:r>
            <a:r>
              <a:rPr lang="en-US" sz="2800">
                <a:latin typeface="Agency FB" panose="020B0503020202020204" pitchFamily="34" charset="0"/>
              </a:rPr>
              <a:t>Thesis</a:t>
            </a:r>
            <a:endParaRPr lang="en-US" sz="3200">
              <a:latin typeface="Agency FB" panose="020B0503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3E4B4C1-7092-4FD7-8FD9-59440FBD1924}"/>
              </a:ext>
            </a:extLst>
          </p:cNvPr>
          <p:cNvCxnSpPr>
            <a:cxnSpLocks/>
          </p:cNvCxnSpPr>
          <p:nvPr/>
        </p:nvCxnSpPr>
        <p:spPr>
          <a:xfrm>
            <a:off x="1888752" y="3039934"/>
            <a:ext cx="273967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987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FB4D71-27D4-4F25-B8F4-C449F093B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F7845-D536-48D9-8A84-4CD31A9B4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E1148-39DC-420A-AB4D-92C1098B3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C9E38-982D-45E5-9F5C-696BEE19EE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397" y="493478"/>
            <a:ext cx="9752831" cy="535207"/>
          </a:xfrm>
        </p:spPr>
        <p:txBody>
          <a:bodyPr>
            <a:normAutofit/>
          </a:bodyPr>
          <a:lstStyle/>
          <a:p>
            <a:r>
              <a:rPr lang="en-US" sz="2000"/>
              <a:t>Effect of </a:t>
            </a:r>
            <a:r>
              <a:rPr lang="en-US" sz="2000">
                <a:solidFill>
                  <a:srgbClr val="FF3300"/>
                </a:solidFill>
              </a:rPr>
              <a:t>Surface Wettability </a:t>
            </a:r>
            <a:r>
              <a:rPr lang="en-US" sz="2000"/>
              <a:t>On Specific Heat Capacity of</a:t>
            </a:r>
            <a:r>
              <a:rPr lang="en-US" sz="2000">
                <a:solidFill>
                  <a:srgbClr val="FF3300"/>
                </a:solidFill>
              </a:rPr>
              <a:t> Nano-confined Liquid</a:t>
            </a:r>
          </a:p>
          <a:p>
            <a:endParaRPr lang="en-US" sz="2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BC880C-542D-464F-87D7-877C464C2C2D}"/>
              </a:ext>
            </a:extLst>
          </p:cNvPr>
          <p:cNvSpPr/>
          <p:nvPr/>
        </p:nvSpPr>
        <p:spPr>
          <a:xfrm>
            <a:off x="1708150" y="493478"/>
            <a:ext cx="2138136" cy="365125"/>
          </a:xfrm>
          <a:prstGeom prst="rect">
            <a:avLst/>
          </a:prstGeom>
          <a:noFill/>
          <a:ln w="28575"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FF825C-182F-4279-AA03-496B0C8B75AD}"/>
              </a:ext>
            </a:extLst>
          </p:cNvPr>
          <p:cNvSpPr/>
          <p:nvPr/>
        </p:nvSpPr>
        <p:spPr>
          <a:xfrm>
            <a:off x="7194550" y="493478"/>
            <a:ext cx="2540000" cy="365125"/>
          </a:xfrm>
          <a:prstGeom prst="rect">
            <a:avLst/>
          </a:prstGeom>
          <a:noFill/>
          <a:ln w="28575"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3AA464-E996-14F7-0096-29236FAD2EA8}"/>
              </a:ext>
            </a:extLst>
          </p:cNvPr>
          <p:cNvSpPr txBox="1"/>
          <p:nvPr/>
        </p:nvSpPr>
        <p:spPr>
          <a:xfrm>
            <a:off x="571500" y="1771650"/>
            <a:ext cx="103727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+mn-lt"/>
                <a:cs typeface="+mn-lt"/>
              </a:rPr>
              <a:t>Wettability is defined as a liquid’s ability to wet a surface and is determined through contact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angle measurement.</a:t>
            </a:r>
            <a:endParaRPr lang="en-US"/>
          </a:p>
        </p:txBody>
      </p:sp>
      <p:pic>
        <p:nvPicPr>
          <p:cNvPr id="8" name="Picture 9" descr="Diagram&#10;&#10;Description automatically generated">
            <a:extLst>
              <a:ext uri="{FF2B5EF4-FFF2-40B4-BE49-F238E27FC236}">
                <a16:creationId xmlns:a16="http://schemas.microsoft.com/office/drawing/2014/main" id="{F83069B4-673E-A741-BCE6-C7A9400D0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2737476"/>
            <a:ext cx="5000625" cy="27641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10">
                <a:extLst>
                  <a:ext uri="{FF2B5EF4-FFF2-40B4-BE49-F238E27FC236}">
                    <a16:creationId xmlns:a16="http://schemas.microsoft.com/office/drawing/2014/main" id="{474F0F25-7279-2034-EE68-5F89155127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8407307"/>
                  </p:ext>
                </p:extLst>
              </p:nvPr>
            </p:nvGraphicFramePr>
            <p:xfrm>
              <a:off x="5962650" y="2895600"/>
              <a:ext cx="5627720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13860">
                      <a:extLst>
                        <a:ext uri="{9D8B030D-6E8A-4147-A177-3AD203B41FA5}">
                          <a16:colId xmlns:a16="http://schemas.microsoft.com/office/drawing/2014/main" val="3811985959"/>
                        </a:ext>
                      </a:extLst>
                    </a:gridCol>
                    <a:gridCol w="2813860">
                      <a:extLst>
                        <a:ext uri="{9D8B030D-6E8A-4147-A177-3AD203B41FA5}">
                          <a16:colId xmlns:a16="http://schemas.microsoft.com/office/drawing/2014/main" val="2084863150"/>
                        </a:ext>
                      </a:extLst>
                    </a:gridCol>
                  </a:tblGrid>
                  <a:tr h="267596"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Contact angle (degree)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Surface </a:t>
                          </a:r>
                          <a:r>
                            <a:rPr lang="en-US" sz="1800" b="1" i="0" u="none" strike="noStrike" noProof="0">
                              <a:latin typeface="Times New Roman"/>
                            </a:rPr>
                            <a:t>Characterization</a:t>
                          </a:r>
                          <a:endParaRPr lang="en-US" b="1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9298341"/>
                      </a:ext>
                    </a:extLst>
                  </a:tr>
                  <a:tr h="267596"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US" b="1"/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err="1"/>
                            <a:t>Superhydrophilic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49178659"/>
                      </a:ext>
                    </a:extLst>
                  </a:tr>
                  <a:tr h="267596"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°&lt;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𝟗𝟎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US"/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Hydrophilic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673156"/>
                      </a:ext>
                    </a:extLst>
                  </a:tr>
                  <a:tr h="267596"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𝟗𝟎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US" b="1"/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Hydrophilic-Hydrophobic</a:t>
                          </a:r>
                          <a:endParaRPr lang="en-US" b="1" err="1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529514"/>
                      </a:ext>
                    </a:extLst>
                  </a:tr>
                  <a:tr h="267596"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 i="1" u="none" strike="noStrike" noProof="0" smtClean="0">
                                  <a:latin typeface="Cambria Math" panose="02040503050406030204" pitchFamily="18" charset="0"/>
                                </a:rPr>
                                <m:t>𝟗𝟎</m:t>
                              </m:r>
                              <m:r>
                                <a:rPr lang="en-US" sz="1800" b="1" i="1" u="none" strike="noStrike" noProof="0" smtClean="0">
                                  <a:latin typeface="Cambria Math" panose="02040503050406030204" pitchFamily="18" charset="0"/>
                                </a:rPr>
                                <m:t>°&lt;</m:t>
                              </m:r>
                              <m:r>
                                <a:rPr lang="en-US" sz="1800" b="1" i="1" u="none" strike="noStrike" noProof="0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sz="1800" b="1" i="1" u="none" strike="noStrike" noProof="0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sz="1800" b="1" i="1" u="none" strike="noStrike" noProof="0" smtClean="0">
                                  <a:latin typeface="Cambria Math" panose="02040503050406030204" pitchFamily="18" charset="0"/>
                                </a:rPr>
                                <m:t>𝟏𝟓𝟎</m:t>
                              </m:r>
                              <m:r>
                                <a:rPr lang="en-US" sz="1800" b="1" i="1" u="none" strike="noStrike" noProof="0" smtClean="0">
                                  <a:latin typeface="Cambria Math" panose="02040503050406030204" pitchFamily="18" charset="0"/>
                                </a:rPr>
                                <m:t>° </m:t>
                              </m:r>
                            </m:oMath>
                          </a14:m>
                          <a:r>
                            <a:rPr lang="en-US" sz="1800" b="1" i="0" u="none" strike="noStrike" noProof="0"/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Hydrophobic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0811897"/>
                      </a:ext>
                    </a:extLst>
                  </a:tr>
                  <a:tr h="267596"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𝟏𝟓𝟎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US" b="1"/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Superhydrophobic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59303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10">
                <a:extLst>
                  <a:ext uri="{FF2B5EF4-FFF2-40B4-BE49-F238E27FC236}">
                    <a16:creationId xmlns:a16="http://schemas.microsoft.com/office/drawing/2014/main" id="{474F0F25-7279-2034-EE68-5F89155127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8407307"/>
                  </p:ext>
                </p:extLst>
              </p:nvPr>
            </p:nvGraphicFramePr>
            <p:xfrm>
              <a:off x="5962650" y="2895600"/>
              <a:ext cx="5627720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13860">
                      <a:extLst>
                        <a:ext uri="{9D8B030D-6E8A-4147-A177-3AD203B41FA5}">
                          <a16:colId xmlns:a16="http://schemas.microsoft.com/office/drawing/2014/main" val="3811985959"/>
                        </a:ext>
                      </a:extLst>
                    </a:gridCol>
                    <a:gridCol w="2813860">
                      <a:extLst>
                        <a:ext uri="{9D8B030D-6E8A-4147-A177-3AD203B41FA5}">
                          <a16:colId xmlns:a16="http://schemas.microsoft.com/office/drawing/2014/main" val="208486315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Contact angle (degree)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Surface </a:t>
                          </a:r>
                          <a:r>
                            <a:rPr lang="en-US" sz="1800" b="1" i="0" u="none" strike="noStrike" noProof="0">
                              <a:latin typeface="Times New Roman"/>
                            </a:rPr>
                            <a:t>Characterization</a:t>
                          </a:r>
                          <a:endParaRPr lang="en-US" b="1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929834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6" t="-108333" r="-100866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err="1"/>
                            <a:t>Superhydrophilic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4917865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6" t="-208333" r="-100866" b="-3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Hydrophilic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67315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6" t="-308333" r="-100866" b="-2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Hydrophilic-Hydrophobic</a:t>
                          </a:r>
                          <a:endParaRPr lang="en-US" b="1" err="1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52951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6" t="-408333" r="-100866" b="-1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Hydrophobic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081189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6" t="-508333" r="-100866" b="-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1"/>
                            <a:t>Superhydrophobic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59303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E3D9CC3-A43C-50DA-FB96-8B62C730ED0C}"/>
              </a:ext>
            </a:extLst>
          </p:cNvPr>
          <p:cNvSpPr txBox="1"/>
          <p:nvPr/>
        </p:nvSpPr>
        <p:spPr>
          <a:xfrm>
            <a:off x="495300" y="1209675"/>
            <a:ext cx="955357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cs typeface="Times New Roman"/>
              </a:rPr>
              <a:t>What is Surface Wettability and How it is defined ?</a:t>
            </a: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3001477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C3B1C6-0815-276E-68E6-7B540E79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DDA03-59B9-B6CB-B315-942F62F3E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3C294-8F88-B7EB-E717-89E310A91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3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5F05E-0E5F-FB54-EBDA-258F42C389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Arial"/>
              </a:rPr>
              <a:t>What is nanoconfined Liquid ?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18C108-0B2B-3448-2E98-5CC6B6A70DD7}"/>
              </a:ext>
            </a:extLst>
          </p:cNvPr>
          <p:cNvSpPr txBox="1"/>
          <p:nvPr/>
        </p:nvSpPr>
        <p:spPr>
          <a:xfrm>
            <a:off x="552450" y="1323975"/>
            <a:ext cx="1026795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+mn-lt"/>
                <a:cs typeface="+mn-lt"/>
              </a:rPr>
              <a:t>Nano-confined fluid (NCF) is defined as the fluid confined in a </a:t>
            </a:r>
            <a:r>
              <a:rPr lang="en-US" sz="2000" err="1">
                <a:ea typeface="+mn-lt"/>
                <a:cs typeface="+mn-lt"/>
              </a:rPr>
              <a:t>nanospace</a:t>
            </a:r>
            <a:r>
              <a:rPr lang="en-US" sz="2000">
                <a:ea typeface="+mn-lt"/>
                <a:cs typeface="+mn-lt"/>
              </a:rPr>
              <a:t> such as </a:t>
            </a:r>
            <a:endParaRPr lang="en-US">
              <a:ea typeface="+mn-lt"/>
              <a:cs typeface="+mn-lt"/>
            </a:endParaRPr>
          </a:p>
          <a:p>
            <a:r>
              <a:rPr lang="en-US" sz="2000">
                <a:ea typeface="+mn-lt"/>
                <a:cs typeface="+mn-lt"/>
              </a:rPr>
              <a:t>nanochannel, nanotube, nanopore and other complex </a:t>
            </a:r>
            <a:r>
              <a:rPr lang="en-US" sz="2000" err="1">
                <a:ea typeface="+mn-lt"/>
                <a:cs typeface="+mn-lt"/>
              </a:rPr>
              <a:t>nanospaces</a:t>
            </a:r>
            <a:r>
              <a:rPr lang="en-US" sz="2000">
                <a:ea typeface="+mn-lt"/>
                <a:cs typeface="+mn-lt"/>
              </a:rPr>
              <a:t>. </a:t>
            </a:r>
            <a:endParaRPr lang="en-US">
              <a:ea typeface="+mn-lt"/>
              <a:cs typeface="+mn-lt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FA5566CA-FDB5-F8E0-5AFF-D89634563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2137027"/>
            <a:ext cx="3228975" cy="1698121"/>
          </a:xfrm>
          <a:prstGeom prst="rect">
            <a:avLst/>
          </a:prstGeom>
        </p:spPr>
      </p:pic>
      <p:pic>
        <p:nvPicPr>
          <p:cNvPr id="10" name="Picture 10" descr="Diagram&#10;&#10;Description automatically generated">
            <a:extLst>
              <a:ext uri="{FF2B5EF4-FFF2-40B4-BE49-F238E27FC236}">
                <a16:creationId xmlns:a16="http://schemas.microsoft.com/office/drawing/2014/main" id="{C1BAB6FB-1160-FF9B-9051-1D9165FBB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5" y="2138236"/>
            <a:ext cx="2914650" cy="1733803"/>
          </a:xfrm>
          <a:prstGeom prst="rect">
            <a:avLst/>
          </a:prstGeom>
        </p:spPr>
      </p:pic>
      <p:pic>
        <p:nvPicPr>
          <p:cNvPr id="11" name="Picture 11" descr="Diagram&#10;&#10;Description automatically generated">
            <a:extLst>
              <a:ext uri="{FF2B5EF4-FFF2-40B4-BE49-F238E27FC236}">
                <a16:creationId xmlns:a16="http://schemas.microsoft.com/office/drawing/2014/main" id="{05266901-28DA-1748-12E7-974652A3B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2093689"/>
            <a:ext cx="3209925" cy="1746696"/>
          </a:xfrm>
          <a:prstGeom prst="rect">
            <a:avLst/>
          </a:prstGeom>
        </p:spPr>
      </p:pic>
      <p:pic>
        <p:nvPicPr>
          <p:cNvPr id="12" name="Picture 12" descr="A picture containing bedclothes, fabric&#10;&#10;Description automatically generated">
            <a:extLst>
              <a:ext uri="{FF2B5EF4-FFF2-40B4-BE49-F238E27FC236}">
                <a16:creationId xmlns:a16="http://schemas.microsoft.com/office/drawing/2014/main" id="{565777CE-8AB3-FB38-E9C0-B6DFA9C07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0" y="4315810"/>
            <a:ext cx="2743200" cy="14839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C9585B-8ECD-7D8C-0C06-4C2E38498556}"/>
              </a:ext>
            </a:extLst>
          </p:cNvPr>
          <p:cNvSpPr txBox="1"/>
          <p:nvPr/>
        </p:nvSpPr>
        <p:spPr>
          <a:xfrm>
            <a:off x="352425" y="3962400"/>
            <a:ext cx="322897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cs typeface="Times New Roman"/>
              </a:rPr>
              <a:t>Electrolyte confinement in Graphite Nanochannel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75B4CB-BBD8-6BB0-9C09-0973F24FB302}"/>
              </a:ext>
            </a:extLst>
          </p:cNvPr>
          <p:cNvSpPr txBox="1"/>
          <p:nvPr/>
        </p:nvSpPr>
        <p:spPr>
          <a:xfrm>
            <a:off x="8172450" y="3838575"/>
            <a:ext cx="34671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cs typeface="Times New Roman"/>
              </a:rPr>
              <a:t>Water confinement in Carbon Nanotube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C6EF0D-F2B7-68D3-E166-5B5EA17FB8D3}"/>
              </a:ext>
            </a:extLst>
          </p:cNvPr>
          <p:cNvSpPr txBox="1"/>
          <p:nvPr/>
        </p:nvSpPr>
        <p:spPr>
          <a:xfrm>
            <a:off x="4324350" y="3735288"/>
            <a:ext cx="291465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cs typeface="Times New Roman"/>
              </a:rPr>
              <a:t>Confinement in </a:t>
            </a:r>
            <a:r>
              <a:rPr lang="en-US" sz="2000" b="1" err="1">
                <a:cs typeface="Times New Roman"/>
              </a:rPr>
              <a:t>Nanoslit</a:t>
            </a:r>
            <a:endParaRPr lang="en-US" sz="2000" err="1">
              <a:cs typeface="Times New Roman" panose="020206030504050203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67E11F-54F9-993C-0A40-06F13900F625}"/>
              </a:ext>
            </a:extLst>
          </p:cNvPr>
          <p:cNvSpPr txBox="1"/>
          <p:nvPr/>
        </p:nvSpPr>
        <p:spPr>
          <a:xfrm>
            <a:off x="4143375" y="5838825"/>
            <a:ext cx="30861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cs typeface="Times New Roman"/>
              </a:rPr>
              <a:t>Confinement in Nanopore</a:t>
            </a:r>
          </a:p>
        </p:txBody>
      </p:sp>
    </p:spTree>
    <p:extLst>
      <p:ext uri="{BB962C8B-B14F-4D97-AF65-F5344CB8AC3E}">
        <p14:creationId xmlns:p14="http://schemas.microsoft.com/office/powerpoint/2010/main" val="408689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DFE55A-DE42-4573-B048-1C4999393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32D812-A192-442D-B976-7C146E696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165F4-DAFA-48C5-82CE-0CDA497E9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4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BE5D0-26E4-4729-AADB-9A24B4D9B9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Motivation for our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1D280-6BAB-6533-4C0B-E0086B7C2D55}"/>
              </a:ext>
            </a:extLst>
          </p:cNvPr>
          <p:cNvSpPr txBox="1"/>
          <p:nvPr/>
        </p:nvSpPr>
        <p:spPr>
          <a:xfrm>
            <a:off x="419100" y="1495425"/>
            <a:ext cx="326707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v"/>
            </a:pPr>
            <a:r>
              <a:rPr lang="en-US" sz="2000" b="1">
                <a:cs typeface="Times New Roman"/>
              </a:rPr>
              <a:t>Recent Research Trend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CA1575-BFA7-F87C-DC28-3887F377DCA1}"/>
              </a:ext>
            </a:extLst>
          </p:cNvPr>
          <p:cNvSpPr txBox="1"/>
          <p:nvPr/>
        </p:nvSpPr>
        <p:spPr>
          <a:xfrm>
            <a:off x="304800" y="2390775"/>
            <a:ext cx="460057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Ø"/>
            </a:pPr>
            <a:endParaRPr lang="en-US" sz="1600"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en-US" sz="1600">
                <a:ea typeface="+mn-lt"/>
                <a:cs typeface="+mn-lt"/>
              </a:rPr>
              <a:t>High capacitance Supercapacitor</a:t>
            </a:r>
            <a:endParaRPr lang="en-US" sz="1600">
              <a:cs typeface="Times New Roman"/>
            </a:endParaRPr>
          </a:p>
          <a:p>
            <a:pPr marL="342900" indent="-342900">
              <a:buFont typeface="Wingdings"/>
              <a:buChar char="Ø"/>
            </a:pPr>
            <a:endParaRPr lang="en-US" sz="1600"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en-US" sz="1600">
                <a:ea typeface="+mn-lt"/>
                <a:cs typeface="+mn-lt"/>
              </a:rPr>
              <a:t>Biological Engineering (DNA sequencing) </a:t>
            </a:r>
          </a:p>
          <a:p>
            <a:pPr marL="342900" indent="-342900">
              <a:buFont typeface="Wingdings"/>
              <a:buChar char="Ø"/>
            </a:pPr>
            <a:endParaRPr lang="en-US" sz="1600">
              <a:ea typeface="+mn-lt"/>
              <a:cs typeface="+mn-lt"/>
            </a:endParaRPr>
          </a:p>
          <a:p>
            <a:pPr marL="342900" indent="-342900">
              <a:buFont typeface="Wingdings"/>
              <a:buChar char="Ø"/>
            </a:pPr>
            <a:r>
              <a:rPr lang="en-US" sz="1600">
                <a:ea typeface="+mn-lt"/>
                <a:cs typeface="+mn-lt"/>
              </a:rPr>
              <a:t>Ultrafast transportation of  Confined water and ions</a:t>
            </a:r>
            <a:endParaRPr lang="en-US" sz="1600">
              <a:cs typeface="Times New Roman" panose="020206030504050203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D4F611-1C47-1F87-08AB-319F755E99E7}"/>
              </a:ext>
            </a:extLst>
          </p:cNvPr>
          <p:cNvSpPr txBox="1"/>
          <p:nvPr/>
        </p:nvSpPr>
        <p:spPr>
          <a:xfrm>
            <a:off x="7305675" y="1238250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BB882-F5D1-0BF2-D4B6-7CDBAF394503}"/>
              </a:ext>
            </a:extLst>
          </p:cNvPr>
          <p:cNvSpPr txBox="1"/>
          <p:nvPr/>
        </p:nvSpPr>
        <p:spPr>
          <a:xfrm>
            <a:off x="4495800" y="1495425"/>
            <a:ext cx="321945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v"/>
            </a:pPr>
            <a:r>
              <a:rPr lang="en-US" sz="2000" b="1">
                <a:ea typeface="+mn-lt"/>
                <a:cs typeface="+mn-lt"/>
              </a:rPr>
              <a:t>Experimental works are very scarce !!!!!!!!!! </a:t>
            </a:r>
            <a:endParaRPr lang="en-US" b="1">
              <a:cs typeface="Times New Roman" panose="02020603050405020304"/>
            </a:endParaRPr>
          </a:p>
        </p:txBody>
      </p:sp>
      <p:pic>
        <p:nvPicPr>
          <p:cNvPr id="10" name="Picture 10" descr="Table&#10;&#10;Description automatically generated">
            <a:extLst>
              <a:ext uri="{FF2B5EF4-FFF2-40B4-BE49-F238E27FC236}">
                <a16:creationId xmlns:a16="http://schemas.microsoft.com/office/drawing/2014/main" id="{7F7427FF-5E4F-F104-8D62-8C6D0EAFF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75" y="2529121"/>
            <a:ext cx="3219450" cy="18950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D9948D-E0E7-ED8B-53FF-F9435279CF42}"/>
              </a:ext>
            </a:extLst>
          </p:cNvPr>
          <p:cNvSpPr txBox="1"/>
          <p:nvPr/>
        </p:nvSpPr>
        <p:spPr>
          <a:xfrm>
            <a:off x="8753475" y="1238250"/>
            <a:ext cx="3381375" cy="10442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v"/>
            </a:pPr>
            <a:r>
              <a:rPr lang="en-US" sz="2000" b="1">
                <a:ea typeface="+mn-lt"/>
                <a:cs typeface="+mn-lt"/>
              </a:rPr>
              <a:t>No proper theoretical description of mass and energy transport</a:t>
            </a:r>
            <a:endParaRPr lang="en-US" sz="2000" b="1"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AEDFDA-1B1A-95FA-C3BF-8D0C9187965B}"/>
              </a:ext>
            </a:extLst>
          </p:cNvPr>
          <p:cNvSpPr txBox="1"/>
          <p:nvPr/>
        </p:nvSpPr>
        <p:spPr>
          <a:xfrm>
            <a:off x="9201150" y="2390775"/>
            <a:ext cx="2743200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cs typeface="Times New Roman" panose="02020603050405020304"/>
              </a:rPr>
              <a:t>Nanoscale effects</a:t>
            </a:r>
          </a:p>
          <a:p>
            <a:pPr marL="285750" indent="-285750">
              <a:buFont typeface="Wingdings"/>
              <a:buChar char="Ø"/>
            </a:pPr>
            <a:r>
              <a:rPr lang="en-US" sz="1600">
                <a:cs typeface="Times New Roman" panose="02020603050405020304"/>
              </a:rPr>
              <a:t>Size dependence</a:t>
            </a:r>
          </a:p>
          <a:p>
            <a:pPr marL="285750" indent="-285750">
              <a:buFont typeface="Wingdings"/>
              <a:buChar char="Ø"/>
            </a:pPr>
            <a:r>
              <a:rPr lang="en-US" sz="1600">
                <a:cs typeface="Times New Roman" panose="02020603050405020304"/>
              </a:rPr>
              <a:t>Anisotropy</a:t>
            </a:r>
          </a:p>
          <a:p>
            <a:pPr marL="285750" indent="-285750">
              <a:buFont typeface="Wingdings"/>
              <a:buChar char="Ø"/>
            </a:pPr>
            <a:r>
              <a:rPr lang="en-US" sz="1600">
                <a:cs typeface="Times New Roman" panose="02020603050405020304"/>
              </a:rPr>
              <a:t>Strong surface force (Wettability and roughness)</a:t>
            </a:r>
          </a:p>
          <a:p>
            <a:pPr marL="285750" indent="-285750">
              <a:buFont typeface="Wingdings"/>
              <a:buChar char="Ø"/>
            </a:pPr>
            <a:r>
              <a:rPr lang="en-US" sz="1600" err="1">
                <a:cs typeface="Times New Roman" panose="02020603050405020304"/>
              </a:rPr>
              <a:t>Quantam</a:t>
            </a:r>
            <a:r>
              <a:rPr lang="en-US" sz="1600">
                <a:cs typeface="Times New Roman" panose="02020603050405020304"/>
              </a:rPr>
              <a:t> effect</a:t>
            </a:r>
          </a:p>
          <a:p>
            <a:pPr marL="285750" indent="-285750">
              <a:buFont typeface="Wingdings"/>
              <a:buChar char="Ø"/>
            </a:pPr>
            <a:r>
              <a:rPr lang="en-US" sz="1600">
                <a:cs typeface="Times New Roman" panose="02020603050405020304"/>
              </a:rPr>
              <a:t>Slip boundary condition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AEEA5E-747D-03B2-A48C-D3AB18B28994}"/>
              </a:ext>
            </a:extLst>
          </p:cNvPr>
          <p:cNvSpPr txBox="1"/>
          <p:nvPr/>
        </p:nvSpPr>
        <p:spPr>
          <a:xfrm>
            <a:off x="1943100" y="5095875"/>
            <a:ext cx="904875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/>
              <a:t>MD simulation is the answer to bridge the theoretical and computational gap !!!!</a:t>
            </a:r>
            <a:endParaRPr lang="en-US" sz="20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4042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55DC41-7779-4651-93C9-5725C3E2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EDFCA-84AB-418A-8DD0-4AF0B2D7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5432A-3198-4960-B659-F0F3988E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5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505B22-0E0C-4177-91F9-9179162966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Thesis Outline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D352F-C4AC-D9AD-6AA6-0A944F1FB26E}"/>
              </a:ext>
            </a:extLst>
          </p:cNvPr>
          <p:cNvSpPr txBox="1"/>
          <p:nvPr/>
        </p:nvSpPr>
        <p:spPr>
          <a:xfrm>
            <a:off x="733425" y="1409700"/>
            <a:ext cx="10610850" cy="43704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§"/>
            </a:pPr>
            <a:r>
              <a:rPr lang="en-US" sz="2000">
                <a:ea typeface="+mn-lt"/>
                <a:cs typeface="+mn-lt"/>
              </a:rPr>
              <a:t>Chapter 1 : Introduction</a:t>
            </a:r>
            <a:endParaRPr lang="en-US">
              <a:cs typeface="Times New Roman" panose="02020603050405020304"/>
            </a:endParaRPr>
          </a:p>
          <a:p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/>
              <a:buChar char="§"/>
            </a:pPr>
            <a:r>
              <a:rPr lang="en-US" sz="2000">
                <a:ea typeface="+mn-lt"/>
                <a:cs typeface="+mn-lt"/>
              </a:rPr>
              <a:t>Chapter 2 : Literature Review </a:t>
            </a:r>
            <a:endParaRPr lang="en-US">
              <a:ea typeface="+mn-lt"/>
              <a:cs typeface="+mn-lt"/>
            </a:endParaRPr>
          </a:p>
          <a:p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/>
              <a:buChar char="§"/>
            </a:pPr>
            <a:r>
              <a:rPr lang="en-US" sz="2000">
                <a:ea typeface="+mn-lt"/>
                <a:cs typeface="+mn-lt"/>
              </a:rPr>
              <a:t>Chapter 3 : Simulation Methodology</a:t>
            </a:r>
          </a:p>
          <a:p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/>
              <a:buChar char="§"/>
            </a:pPr>
            <a:r>
              <a:rPr lang="en-US" sz="2000">
                <a:ea typeface="+mn-lt"/>
                <a:cs typeface="+mn-lt"/>
              </a:rPr>
              <a:t>Chapter 4 : Modelling and Simulation procedures</a:t>
            </a:r>
          </a:p>
          <a:p>
            <a:pPr marL="342900" indent="-342900">
              <a:buFont typeface="Wingdings"/>
              <a:buChar char="§"/>
            </a:pPr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/>
              <a:buChar char="§"/>
            </a:pPr>
            <a:r>
              <a:rPr lang="en-US" sz="2000">
                <a:ea typeface="+mn-lt"/>
                <a:cs typeface="+mn-lt"/>
              </a:rPr>
              <a:t>Chapter 5 : Results and Discussions</a:t>
            </a:r>
            <a:endParaRPr lang="en-US">
              <a:cs typeface="Times New Roman" panose="02020603050405020304"/>
            </a:endParaRPr>
          </a:p>
          <a:p>
            <a:pPr marL="285750" indent="-285750">
              <a:buFont typeface="Wingdings"/>
              <a:buChar char="§"/>
            </a:pPr>
            <a:endParaRPr lang="en-US"/>
          </a:p>
          <a:p>
            <a:pPr marL="285750" indent="-285750">
              <a:buFont typeface="Wingdings"/>
              <a:buChar char="§"/>
            </a:pPr>
            <a:r>
              <a:rPr lang="en-US" sz="2000">
                <a:ea typeface="+mn-lt"/>
                <a:cs typeface="+mn-lt"/>
              </a:rPr>
              <a:t>Chapter 6: Conclusion</a:t>
            </a:r>
            <a:endParaRPr lang="en-US"/>
          </a:p>
          <a:p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/>
              <a:buChar char="§"/>
            </a:pPr>
            <a:r>
              <a:rPr lang="en-US" sz="2000">
                <a:ea typeface="+mn-lt"/>
                <a:cs typeface="+mn-lt"/>
              </a:rPr>
              <a:t>Chapter 7 :Future Recommendation</a:t>
            </a:r>
            <a:br>
              <a:rPr lang="en-US" sz="2000">
                <a:ea typeface="+mn-lt"/>
                <a:cs typeface="+mn-lt"/>
              </a:rPr>
            </a:br>
            <a:endParaRPr lang="en-US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6313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E89F2-1A11-496B-9A07-850A012A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A455C-2688-4EC0-A7E9-884BF529D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B6F44-B634-4ED1-93AF-153F5ADE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6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AC34D1-26B3-4949-B440-9A1172A2FB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Objectives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4AF68E-D97D-1B4C-DE0C-9E462745DCED}"/>
              </a:ext>
            </a:extLst>
          </p:cNvPr>
          <p:cNvSpPr txBox="1"/>
          <p:nvPr/>
        </p:nvSpPr>
        <p:spPr>
          <a:xfrm>
            <a:off x="523875" y="1581150"/>
            <a:ext cx="10429875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ü"/>
            </a:pPr>
            <a:r>
              <a:rPr lang="en-US" sz="2000">
                <a:ea typeface="+mn-lt"/>
                <a:cs typeface="+mn-lt"/>
              </a:rPr>
              <a:t>To determine </a:t>
            </a:r>
            <a:r>
              <a:rPr lang="en-US" sz="2000" b="1">
                <a:ea typeface="+mn-lt"/>
                <a:cs typeface="+mn-lt"/>
              </a:rPr>
              <a:t>heat capacity of liquid argon at fixed temperature for four different wettable surfaces.</a:t>
            </a:r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/>
              <a:buChar char="ü"/>
            </a:pPr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/>
              <a:buChar char="ü"/>
            </a:pPr>
            <a:r>
              <a:rPr lang="en-US" sz="2000">
                <a:ea typeface="+mn-lt"/>
                <a:cs typeface="+mn-lt"/>
              </a:rPr>
              <a:t>To figure out how </a:t>
            </a:r>
            <a:r>
              <a:rPr lang="en-US" sz="2000" b="1">
                <a:ea typeface="+mn-lt"/>
                <a:cs typeface="+mn-lt"/>
              </a:rPr>
              <a:t>maximum heat capacity</a:t>
            </a:r>
            <a:r>
              <a:rPr lang="en-US" sz="2000">
                <a:ea typeface="+mn-lt"/>
                <a:cs typeface="+mn-lt"/>
              </a:rPr>
              <a:t>, critical gap thickness ,</a:t>
            </a:r>
            <a:r>
              <a:rPr lang="en-US" sz="2000" b="1">
                <a:ea typeface="+mn-lt"/>
                <a:cs typeface="+mn-lt"/>
              </a:rPr>
              <a:t>range of gap thickness</a:t>
            </a:r>
            <a:br>
              <a:rPr lang="en-US" sz="2000" b="1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changes with changing wettability .</a:t>
            </a:r>
            <a:endParaRPr lang="en-US">
              <a:cs typeface="Times New Roman" panose="02020603050405020304"/>
            </a:endParaRPr>
          </a:p>
          <a:p>
            <a:pPr marL="342900" indent="-342900">
              <a:buFont typeface="Wingdings"/>
              <a:buChar char="ü"/>
            </a:pPr>
            <a:endParaRPr lang="en-US" sz="2000">
              <a:cs typeface="Times New Roman"/>
            </a:endParaRPr>
          </a:p>
          <a:p>
            <a:pPr marL="342900" indent="-342900">
              <a:buFont typeface="Wingdings"/>
              <a:buChar char="ü"/>
            </a:pPr>
            <a:r>
              <a:rPr lang="en-US" sz="2000">
                <a:ea typeface="+mn-lt"/>
                <a:cs typeface="+mn-lt"/>
              </a:rPr>
              <a:t>To describe possible reasons behind this </a:t>
            </a:r>
            <a:r>
              <a:rPr lang="en-US" sz="2000" b="1">
                <a:ea typeface="+mn-lt"/>
                <a:cs typeface="+mn-lt"/>
              </a:rPr>
              <a:t>behavioral changes of </a:t>
            </a:r>
            <a:r>
              <a:rPr lang="en-US" sz="2000" b="1" err="1">
                <a:ea typeface="+mn-lt"/>
                <a:cs typeface="+mn-lt"/>
              </a:rPr>
              <a:t>of</a:t>
            </a:r>
            <a:r>
              <a:rPr lang="en-US" sz="2000" b="1">
                <a:ea typeface="+mn-lt"/>
                <a:cs typeface="+mn-lt"/>
              </a:rPr>
              <a:t> confined liquid </a:t>
            </a:r>
            <a:r>
              <a:rPr lang="en-US" sz="2000">
                <a:ea typeface="+mn-lt"/>
                <a:cs typeface="+mn-lt"/>
              </a:rPr>
              <a:t>with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surface wettability.</a:t>
            </a:r>
            <a:endParaRPr lang="en-US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5234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4354F-B037-4358-AA16-336C92B8D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D608D7-C06C-4A8B-800B-12AD52265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64A58-80F0-4626-90D7-1C57D8312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7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9E61F-40C7-4B49-8ECC-31FCDB07BC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Simulation Methodology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C6346E-7F8D-42F7-9861-84BAC0AF1CD8}"/>
              </a:ext>
            </a:extLst>
          </p:cNvPr>
          <p:cNvSpPr txBox="1"/>
          <p:nvPr/>
        </p:nvSpPr>
        <p:spPr>
          <a:xfrm>
            <a:off x="886923" y="1004288"/>
            <a:ext cx="8574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/>
              <a:t>Basic Steps to perform a molecular dynamic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Diagram 6" hidden="1">
                <a:extLst>
                  <a:ext uri="{FF2B5EF4-FFF2-40B4-BE49-F238E27FC236}">
                    <a16:creationId xmlns:a16="http://schemas.microsoft.com/office/drawing/2014/main" id="{272B7235-94F6-4858-AB14-A1D617EC98A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71307375"/>
                  </p:ext>
                </p:extLst>
              </p:nvPr>
            </p:nvGraphicFramePr>
            <p:xfrm>
              <a:off x="603645" y="456033"/>
              <a:ext cx="10774784" cy="42128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7" name="Diagram 6" hidden="1">
                <a:extLst>
                  <a:ext uri="{FF2B5EF4-FFF2-40B4-BE49-F238E27FC236}">
                    <a16:creationId xmlns:a16="http://schemas.microsoft.com/office/drawing/2014/main" id="{272B7235-94F6-4858-AB14-A1D617EC98A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71307375"/>
                  </p:ext>
                </p:extLst>
              </p:nvPr>
            </p:nvGraphicFramePr>
            <p:xfrm>
              <a:off x="603645" y="456033"/>
              <a:ext cx="10774784" cy="42128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09E8569-9CEF-48E5-8085-7A1DEE266A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0527594"/>
              </p:ext>
            </p:extLst>
          </p:nvPr>
        </p:nvGraphicFramePr>
        <p:xfrm>
          <a:off x="813571" y="1386734"/>
          <a:ext cx="10774784" cy="4640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09239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C5549EA-5870-4EAD-8F56-02B385AA4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BC5549EA-5870-4EAD-8F56-02B385AA4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2B7C594-C0A5-4512-AC94-E39A6B78B5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52B7C594-C0A5-4512-AC94-E39A6B78B5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0982C06-2C21-4EE2-BD6C-474EC2523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20982C06-2C21-4EE2-BD6C-474EC2523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851347-5795-41F4-83EB-FFE8B0090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43851347-5795-41F4-83EB-FFE8B00903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23CB436-E6FB-41D6-BD10-7D9985E14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E23CB436-E6FB-41D6-BD10-7D9985E14F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BF7AFE-6BC3-4B45-813E-9FC944B6F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dgm id="{B4BF7AFE-6BC3-4B45-813E-9FC944B6F1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5549EA-5870-4EAD-8F56-02B385AA4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graphicEl>
                                              <a:dgm id="{BC5549EA-5870-4EAD-8F56-02B385AA4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2B7C594-C0A5-4512-AC94-E39A6B78B5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>
                                            <p:graphicEl>
                                              <a:dgm id="{52B7C594-C0A5-4512-AC94-E39A6B78B5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0982C06-2C21-4EE2-BD6C-474EC2523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>
                                            <p:graphicEl>
                                              <a:dgm id="{20982C06-2C21-4EE2-BD6C-474EC2523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851347-5795-41F4-83EB-FFE8B0090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>
                                            <p:graphicEl>
                                              <a:dgm id="{43851347-5795-41F4-83EB-FFE8B00903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23CB436-E6FB-41D6-BD10-7D9985E14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>
                                            <p:graphicEl>
                                              <a:dgm id="{E23CB436-E6FB-41D6-BD10-7D9985E14F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BF7AFE-6BC3-4B45-813E-9FC944B6F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>
                                            <p:graphicEl>
                                              <a:dgm id="{B4BF7AFE-6BC3-4B45-813E-9FC944B6F1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  <p:bldGraphic spid="8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42EB5-F08E-4591-8F8B-43E677C6A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313BFC-AA15-4781-9D09-C41900428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E9022-EE7E-43ED-96D6-738E7D280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8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07DA56-A37D-4AFA-AF40-FE2A4EE3E4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Simulation Methodology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DB277E-7138-4FA5-9539-04E639AB91FC}"/>
              </a:ext>
            </a:extLst>
          </p:cNvPr>
          <p:cNvSpPr txBox="1"/>
          <p:nvPr/>
        </p:nvSpPr>
        <p:spPr>
          <a:xfrm>
            <a:off x="813571" y="1043029"/>
            <a:ext cx="4580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/>
              <a:t>Simulation Domain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6BC7A1-FA07-4115-8DCF-4F4419F685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" t="7357" r="12442" b="1720"/>
          <a:stretch/>
        </p:blipFill>
        <p:spPr>
          <a:xfrm>
            <a:off x="675861" y="1618038"/>
            <a:ext cx="5115339" cy="44292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48C6E7A-7D7C-4E43-9F63-3B5145363FD9}"/>
                  </a:ext>
                </a:extLst>
              </p:cNvPr>
              <p:cNvSpPr txBox="1"/>
              <p:nvPr/>
            </p:nvSpPr>
            <p:spPr>
              <a:xfrm>
                <a:off x="6400802" y="1464680"/>
                <a:ext cx="4545494" cy="4770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000"/>
                  <a:t>Simulation box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6.14 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𝑛𝑚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×6.14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endParaRPr lang="en-US" sz="2000"/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000"/>
                  <a:t>FCC Copper walls (lattice constant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0.585 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r>
                  <a:rPr lang="en-US" sz="2000"/>
                  <a:t> )</a:t>
                </a:r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000"/>
                  <a:t>FCC  Liquid Argon (lattice constant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0.3615 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r>
                  <a:rPr lang="en-US" sz="2000"/>
                  <a:t> )</a:t>
                </a:r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000">
                    <a:solidFill>
                      <a:schemeClr val="accent1"/>
                    </a:solidFill>
                  </a:rPr>
                  <a:t> varies </a:t>
                </a:r>
                <a:r>
                  <a:rPr lang="en-US" sz="2000">
                    <a:solidFill>
                      <a:schemeClr val="tx1"/>
                    </a:solidFill>
                  </a:rPr>
                  <a:t>from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0.585 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5.85 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</a:rPr>
                  <a:t> with step size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0.585 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endParaRPr lang="en-US" sz="2000">
                  <a:solidFill>
                    <a:schemeClr val="tx1"/>
                  </a:solidFill>
                </a:endParaRPr>
              </a:p>
              <a:p>
                <a:pPr algn="l"/>
                <a:endParaRPr lang="en-US" sz="2000"/>
              </a:p>
              <a:p>
                <a:pPr algn="l"/>
                <a:r>
                  <a:rPr lang="en-US" sz="2400"/>
                  <a:t>Boundary Condition</a:t>
                </a:r>
              </a:p>
              <a:p>
                <a:pPr algn="l"/>
                <a:endParaRPr lang="en-US" sz="2000"/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000">
                    <a:solidFill>
                      <a:schemeClr val="accent1"/>
                    </a:solidFill>
                  </a:rPr>
                  <a:t>Periodic</a:t>
                </a:r>
                <a:r>
                  <a:rPr lang="en-US" sz="2000">
                    <a:solidFill>
                      <a:schemeClr val="tx1"/>
                    </a:solidFill>
                  </a:rPr>
                  <a:t> along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</a:rPr>
                  <a:t> direction</a:t>
                </a:r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000">
                    <a:solidFill>
                      <a:schemeClr val="accent1"/>
                    </a:solidFill>
                  </a:rPr>
                  <a:t>Fixed </a:t>
                </a:r>
                <a:r>
                  <a:rPr lang="en-US" sz="2000">
                    <a:solidFill>
                      <a:schemeClr val="tx1"/>
                    </a:solidFill>
                  </a:rPr>
                  <a:t>along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</a:rPr>
                  <a:t> direction </a:t>
                </a:r>
              </a:p>
              <a:p>
                <a:pPr algn="l"/>
                <a:endParaRPr lang="en-US" sz="2000">
                  <a:solidFill>
                    <a:schemeClr val="tx1"/>
                  </a:solidFill>
                </a:endParaRPr>
              </a:p>
              <a:p>
                <a:pPr algn="l"/>
                <a:r>
                  <a:rPr lang="en-US" sz="2000">
                    <a:solidFill>
                      <a:schemeClr val="accent1"/>
                    </a:solidFill>
                  </a:rPr>
                  <a:t>Equilibrium Temperature</a:t>
                </a:r>
                <a:r>
                  <a:rPr lang="en-US" sz="200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0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20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48C6E7A-7D7C-4E43-9F63-3B5145363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2" y="1464680"/>
                <a:ext cx="4545494" cy="4770537"/>
              </a:xfrm>
              <a:prstGeom prst="rect">
                <a:avLst/>
              </a:prstGeom>
              <a:blipFill>
                <a:blip r:embed="rId3"/>
                <a:stretch>
                  <a:fillRect l="-2011" t="-639" b="-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183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9969B6-F95D-4809-8BE4-D1DA98778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8DC3CB-EC09-47E7-ACED-05B3DAE9E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C2846-AC10-4B03-A91E-9EDF7B75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9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5124CD-4BE7-413D-BCE9-D578383549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Potential Function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CE19E-AA55-4251-9493-12AA58C6F122}"/>
              </a:ext>
            </a:extLst>
          </p:cNvPr>
          <p:cNvSpPr txBox="1"/>
          <p:nvPr/>
        </p:nvSpPr>
        <p:spPr>
          <a:xfrm>
            <a:off x="565367" y="1357752"/>
            <a:ext cx="6409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>
                <a:solidFill>
                  <a:schemeClr val="accent1"/>
                </a:solidFill>
              </a:rPr>
              <a:t>Lennard Jones </a:t>
            </a:r>
            <a:r>
              <a:rPr lang="en-US" sz="2800"/>
              <a:t>Potential function was used.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67FE5C-4607-4488-9027-A0116E7B8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5" y="3498565"/>
            <a:ext cx="5915851" cy="155279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C80660F-3288-4F91-9BD3-E60390805AED}"/>
              </a:ext>
            </a:extLst>
          </p:cNvPr>
          <p:cNvGrpSpPr/>
          <p:nvPr/>
        </p:nvGrpSpPr>
        <p:grpSpPr>
          <a:xfrm>
            <a:off x="630396" y="2645004"/>
            <a:ext cx="2425147" cy="1314817"/>
            <a:chOff x="742123" y="1785074"/>
            <a:chExt cx="2425147" cy="1314817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DFE6A0C-3E2C-4D13-9FBF-29017182AA4A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 flipH="1" flipV="1">
              <a:off x="1954697" y="2185184"/>
              <a:ext cx="334619" cy="9147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F627675-4758-4FD8-A9F4-E34B3A117DC5}"/>
                </a:ext>
              </a:extLst>
            </p:cNvPr>
            <p:cNvSpPr txBox="1"/>
            <p:nvPr/>
          </p:nvSpPr>
          <p:spPr>
            <a:xfrm>
              <a:off x="742123" y="1785074"/>
              <a:ext cx="24251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/>
                <a:t>Interaction Strength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8596B0D-9469-42B8-A9E1-EA5061F206C0}"/>
              </a:ext>
            </a:extLst>
          </p:cNvPr>
          <p:cNvGrpSpPr/>
          <p:nvPr/>
        </p:nvGrpSpPr>
        <p:grpSpPr>
          <a:xfrm>
            <a:off x="3289576" y="2608948"/>
            <a:ext cx="2425147" cy="1230003"/>
            <a:chOff x="3401303" y="1749018"/>
            <a:chExt cx="2425147" cy="1230003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7E26ED8-C4A0-4FB9-BE8A-99D228743F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52668" y="2195934"/>
              <a:ext cx="92118" cy="7830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9AAF86-9230-48FB-900C-A8941145D971}"/>
                </a:ext>
              </a:extLst>
            </p:cNvPr>
            <p:cNvSpPr txBox="1"/>
            <p:nvPr/>
          </p:nvSpPr>
          <p:spPr>
            <a:xfrm>
              <a:off x="3401303" y="1749018"/>
              <a:ext cx="24251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/>
                <a:t>Length Scale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B90AF1E-4BA9-4C7B-9C18-B206CC3EB165}"/>
              </a:ext>
            </a:extLst>
          </p:cNvPr>
          <p:cNvGrpSpPr/>
          <p:nvPr/>
        </p:nvGrpSpPr>
        <p:grpSpPr>
          <a:xfrm>
            <a:off x="5491485" y="2445169"/>
            <a:ext cx="1890745" cy="1514652"/>
            <a:chOff x="6465603" y="1631021"/>
            <a:chExt cx="1890745" cy="1514652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7FAB76B-0A6F-40F7-A014-F10EB8146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70119" y="2358689"/>
              <a:ext cx="14067" cy="7869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6268799-82C5-4186-881E-B836257BEAE9}"/>
                    </a:ext>
                  </a:extLst>
                </p:cNvPr>
                <p:cNvSpPr txBox="1"/>
                <p:nvPr/>
              </p:nvSpPr>
              <p:spPr>
                <a:xfrm>
                  <a:off x="6465603" y="1631021"/>
                  <a:ext cx="189074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000"/>
                    <a:t>Cut off radius,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=2.5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𝜎</m:t>
                      </m:r>
                    </m:oMath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6268799-82C5-4186-881E-B836257BEA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65603" y="1631021"/>
                  <a:ext cx="1890745" cy="707886"/>
                </a:xfrm>
                <a:prstGeom prst="rect">
                  <a:avLst/>
                </a:prstGeom>
                <a:blipFill>
                  <a:blip r:embed="rId3"/>
                  <a:stretch>
                    <a:fillRect l="-3548" t="-43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5B41AD0C-F2F1-4987-B3C7-DC136102B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1992" y="2403005"/>
            <a:ext cx="4288096" cy="130571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822F396-E76A-45C5-96A7-26CD7A4E58E7}"/>
              </a:ext>
            </a:extLst>
          </p:cNvPr>
          <p:cNvSpPr txBox="1"/>
          <p:nvPr/>
        </p:nvSpPr>
        <p:spPr>
          <a:xfrm>
            <a:off x="7585406" y="3735173"/>
            <a:ext cx="394126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160" b="1"/>
              <a:t>Table: </a:t>
            </a:r>
            <a:r>
              <a:rPr lang="en-US" sz="2160"/>
              <a:t>Lennard Jones Potential Parameter of Argon and Copper molecules.</a:t>
            </a:r>
          </a:p>
        </p:txBody>
      </p:sp>
    </p:spTree>
    <p:extLst>
      <p:ext uri="{BB962C8B-B14F-4D97-AF65-F5344CB8AC3E}">
        <p14:creationId xmlns:p14="http://schemas.microsoft.com/office/powerpoint/2010/main" val="397205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4BA00F-4FA1-4716-9734-882C219A6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9E9D15-1A82-4CA2-9AEA-0CE06507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0FDD8-1715-4F4D-8703-B9F76664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10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4D07F-8EAC-47A6-8E6E-ADF158BA85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Solid - Liquid Interface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E8D3FC-0BAE-4E1B-9BE7-BBF632861D8A}"/>
              </a:ext>
            </a:extLst>
          </p:cNvPr>
          <p:cNvGrpSpPr/>
          <p:nvPr/>
        </p:nvGrpSpPr>
        <p:grpSpPr>
          <a:xfrm>
            <a:off x="4870793" y="1225856"/>
            <a:ext cx="1935103" cy="2468669"/>
            <a:chOff x="1819383" y="2540507"/>
            <a:chExt cx="1955335" cy="2494477"/>
          </a:xfrm>
        </p:grpSpPr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D59D448D-B538-412E-9D1E-B7E14A00399E}"/>
                </a:ext>
              </a:extLst>
            </p:cNvPr>
            <p:cNvSpPr/>
            <p:nvPr/>
          </p:nvSpPr>
          <p:spPr>
            <a:xfrm rot="16200000">
              <a:off x="1646512" y="3113488"/>
              <a:ext cx="1677521" cy="1331780"/>
            </a:xfrm>
            <a:prstGeom prst="rightArrow">
              <a:avLst>
                <a:gd name="adj1" fmla="val 50000"/>
                <a:gd name="adj2" fmla="val 77751"/>
              </a:avLst>
            </a:prstGeom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800000" scaled="0"/>
              <a:tileRect/>
            </a:gra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2FC891-A463-4538-856F-5F14BEF5F527}"/>
                </a:ext>
              </a:extLst>
            </p:cNvPr>
            <p:cNvSpPr txBox="1"/>
            <p:nvPr/>
          </p:nvSpPr>
          <p:spPr>
            <a:xfrm>
              <a:off x="1819383" y="4630691"/>
              <a:ext cx="1871003" cy="404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Hydrophobic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F4F3C3-8E64-47C7-BCE9-933286E1BDE3}"/>
                </a:ext>
              </a:extLst>
            </p:cNvPr>
            <p:cNvSpPr txBox="1"/>
            <p:nvPr/>
          </p:nvSpPr>
          <p:spPr>
            <a:xfrm>
              <a:off x="1903715" y="2540507"/>
              <a:ext cx="1871003" cy="404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>
                  <a:solidFill>
                    <a:schemeClr val="accent1"/>
                  </a:solidFill>
                </a:rPr>
                <a:t>Hydrophilic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F6677BA-409B-4804-8351-395282740D44}"/>
                    </a:ext>
                  </a:extLst>
                </p:cNvPr>
                <p:cNvSpPr txBox="1"/>
                <p:nvPr/>
              </p:nvSpPr>
              <p:spPr>
                <a:xfrm rot="16200000">
                  <a:off x="1706640" y="3584943"/>
                  <a:ext cx="1521435" cy="7152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/>
                    <a:t>Interaction </a:t>
                  </a:r>
                </a:p>
                <a:p>
                  <a:pPr algn="ctr"/>
                  <a:r>
                    <a:rPr lang="en-US" sz="2000"/>
                    <a:t>Strength (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a14:m>
                  <a:r>
                    <a:rPr lang="en-US" sz="2000"/>
                    <a:t>)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F6677BA-409B-4804-8351-395282740D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1706640" y="3584943"/>
                  <a:ext cx="1521435" cy="715287"/>
                </a:xfrm>
                <a:prstGeom prst="rect">
                  <a:avLst/>
                </a:prstGeom>
                <a:blipFill>
                  <a:blip r:embed="rId2"/>
                  <a:stretch>
                    <a:fillRect l="-4310" t="-405" r="-14655" b="-12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25C8EA6-68F5-4A4B-AFC8-A7F6834E7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22" y="2170036"/>
            <a:ext cx="2199493" cy="150569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C9223F3-9D80-4E15-AD93-C0D2EA0FF89E}"/>
              </a:ext>
            </a:extLst>
          </p:cNvPr>
          <p:cNvSpPr/>
          <p:nvPr/>
        </p:nvSpPr>
        <p:spPr>
          <a:xfrm>
            <a:off x="1969953" y="2261302"/>
            <a:ext cx="351692" cy="439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6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16B067-9A67-4585-A6FB-4952C95E027F}"/>
              </a:ext>
            </a:extLst>
          </p:cNvPr>
          <p:cNvCxnSpPr>
            <a:cxnSpLocks/>
          </p:cNvCxnSpPr>
          <p:nvPr/>
        </p:nvCxnSpPr>
        <p:spPr>
          <a:xfrm flipV="1">
            <a:off x="2225274" y="1965297"/>
            <a:ext cx="542276" cy="408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87314EB-2933-44D8-85CF-0A3A9F4E73A2}"/>
              </a:ext>
            </a:extLst>
          </p:cNvPr>
          <p:cNvSpPr txBox="1"/>
          <p:nvPr/>
        </p:nvSpPr>
        <p:spPr>
          <a:xfrm>
            <a:off x="2590714" y="1267883"/>
            <a:ext cx="1461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Wettability factor [3]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F7659F-2B22-49FC-9BF8-24DB5BDCF7AB}"/>
              </a:ext>
            </a:extLst>
          </p:cNvPr>
          <p:cNvSpPr txBox="1"/>
          <p:nvPr/>
        </p:nvSpPr>
        <p:spPr>
          <a:xfrm>
            <a:off x="1060121" y="3890951"/>
            <a:ext cx="2419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Lorentz – </a:t>
            </a:r>
            <a:r>
              <a:rPr lang="en-US" sz="2000" err="1"/>
              <a:t>Bertholet</a:t>
            </a:r>
            <a:r>
              <a:rPr lang="en-US" sz="2000"/>
              <a:t> mixing principle [1]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A9E87C-0866-4FFB-A212-36F345546777}"/>
              </a:ext>
            </a:extLst>
          </p:cNvPr>
          <p:cNvSpPr txBox="1"/>
          <p:nvPr/>
        </p:nvSpPr>
        <p:spPr>
          <a:xfrm>
            <a:off x="4268193" y="3890951"/>
            <a:ext cx="295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Wettability and Interaction Potential [2]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EF87743-20B5-41DD-B3A9-4A799B339FF6}"/>
              </a:ext>
            </a:extLst>
          </p:cNvPr>
          <p:cNvGrpSpPr/>
          <p:nvPr/>
        </p:nvGrpSpPr>
        <p:grpSpPr>
          <a:xfrm>
            <a:off x="7222410" y="1991254"/>
            <a:ext cx="4516049" cy="2606322"/>
            <a:chOff x="7098377" y="1803602"/>
            <a:chExt cx="4516049" cy="260632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F0BA5A1-3682-4E0F-8E36-2779B5F90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8377" y="1803602"/>
              <a:ext cx="4516049" cy="140998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E73C5C2-7A42-4290-A008-1DBD3CB06B39}"/>
                    </a:ext>
                  </a:extLst>
                </p:cNvPr>
                <p:cNvSpPr txBox="1"/>
                <p:nvPr/>
              </p:nvSpPr>
              <p:spPr>
                <a:xfrm>
                  <a:off x="7722381" y="3702038"/>
                  <a:ext cx="326803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000"/>
                    <a:t>Effect of wettability factor (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2000"/>
                    <a:t>) on copper-argon interface.</a:t>
                  </a: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E73C5C2-7A42-4290-A008-1DBD3CB06B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2381" y="3702038"/>
                  <a:ext cx="3268039" cy="707886"/>
                </a:xfrm>
                <a:prstGeom prst="rect">
                  <a:avLst/>
                </a:prstGeom>
                <a:blipFill>
                  <a:blip r:embed="rId5"/>
                  <a:stretch>
                    <a:fillRect l="-1866" t="-4310" r="-3545" b="-146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ABD82B1-A46C-49AF-97DE-B47D10013F1B}"/>
              </a:ext>
            </a:extLst>
          </p:cNvPr>
          <p:cNvSpPr txBox="1"/>
          <p:nvPr/>
        </p:nvSpPr>
        <p:spPr>
          <a:xfrm>
            <a:off x="1060121" y="5092676"/>
            <a:ext cx="95018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[1]</a:t>
            </a:r>
          </a:p>
          <a:p>
            <a:pPr algn="l"/>
            <a:r>
              <a:rPr lang="en-US" sz="2000"/>
              <a:t>[2]</a:t>
            </a:r>
          </a:p>
          <a:p>
            <a:pPr algn="l"/>
            <a:r>
              <a:rPr lang="en-US" sz="2000"/>
              <a:t>[3]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FDDB8EB-03F9-47CD-A86A-1EF96268576E}"/>
              </a:ext>
            </a:extLst>
          </p:cNvPr>
          <p:cNvCxnSpPr/>
          <p:nvPr/>
        </p:nvCxnSpPr>
        <p:spPr>
          <a:xfrm>
            <a:off x="1142150" y="4986657"/>
            <a:ext cx="2093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93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818F28-B602-4268-82E5-346A2A4A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AC9E1-BDDC-4EB1-B9B1-CF036037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04E16-3EC2-442D-BD11-EF623D0F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11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F33C6-B9A7-4E06-9095-9629D5BEC5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Running a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860928-9063-41BD-BC61-3721833DA942}"/>
                  </a:ext>
                </a:extLst>
              </p:cNvPr>
              <p:cNvSpPr txBox="1"/>
              <p:nvPr/>
            </p:nvSpPr>
            <p:spPr>
              <a:xfrm>
                <a:off x="6299506" y="4610233"/>
                <a:ext cx="462500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000"/>
                  <a:t>Wettability factor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=0.1 , 0.3, 0.5, 0.7 </m:t>
                    </m:r>
                  </m:oMath>
                </a14:m>
                <a:endParaRPr lang="en-US" sz="2000"/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000"/>
                  <a:t>For each value wettability factor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000"/>
                  <a:t>),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2000">
                    <a:solidFill>
                      <a:schemeClr val="accent1"/>
                    </a:solidFill>
                  </a:rPr>
                  <a:t> varies for 1 to 10 with step size 1</a:t>
                </a:r>
                <a:r>
                  <a:rPr lang="en-US" sz="2000"/>
                  <a:t>. Here,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/>
                  <a:t> is the lattice constant of argon.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860928-9063-41BD-BC61-3721833DA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506" y="4610233"/>
                <a:ext cx="4625009" cy="1323439"/>
              </a:xfrm>
              <a:prstGeom prst="rect">
                <a:avLst/>
              </a:prstGeom>
              <a:blipFill>
                <a:blip r:embed="rId2"/>
                <a:stretch>
                  <a:fillRect l="-1186" t="-2304" r="-2503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3E097B31-48E2-42E2-9CF6-A6878434F080}"/>
              </a:ext>
            </a:extLst>
          </p:cNvPr>
          <p:cNvGrpSpPr/>
          <p:nvPr/>
        </p:nvGrpSpPr>
        <p:grpSpPr>
          <a:xfrm>
            <a:off x="2518730" y="1329040"/>
            <a:ext cx="3591338" cy="4605104"/>
            <a:chOff x="702366" y="1298713"/>
            <a:chExt cx="3591338" cy="460510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AAB7F1F-55B2-4DD8-965F-37F2F69A2F1E}"/>
                </a:ext>
              </a:extLst>
            </p:cNvPr>
            <p:cNvSpPr/>
            <p:nvPr/>
          </p:nvSpPr>
          <p:spPr>
            <a:xfrm>
              <a:off x="886923" y="2381639"/>
              <a:ext cx="3165746" cy="6493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60">
                  <a:solidFill>
                    <a:schemeClr val="tx1"/>
                  </a:solidFill>
                </a:rPr>
                <a:t>Velocity </a:t>
              </a:r>
              <a:r>
                <a:rPr lang="en-US" sz="2160" err="1">
                  <a:solidFill>
                    <a:schemeClr val="tx1"/>
                  </a:solidFill>
                </a:rPr>
                <a:t>Verlet</a:t>
              </a:r>
              <a:r>
                <a:rPr lang="en-US" sz="2160">
                  <a:solidFill>
                    <a:schemeClr val="tx1"/>
                  </a:solidFill>
                </a:rPr>
                <a:t> Algorithm for time Integration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84F9FB-B802-488D-B829-99265F874F96}"/>
                </a:ext>
              </a:extLst>
            </p:cNvPr>
            <p:cNvSpPr/>
            <p:nvPr/>
          </p:nvSpPr>
          <p:spPr>
            <a:xfrm>
              <a:off x="886922" y="1561133"/>
              <a:ext cx="3165745" cy="6493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60">
                  <a:solidFill>
                    <a:schemeClr val="tx1"/>
                  </a:solidFill>
                </a:rPr>
                <a:t>Applying Nose Hover Thermostat for 10 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7573C4-49AD-4F4B-B21C-5FFE595F41DC}"/>
                </a:ext>
              </a:extLst>
            </p:cNvPr>
            <p:cNvSpPr/>
            <p:nvPr/>
          </p:nvSpPr>
          <p:spPr>
            <a:xfrm>
              <a:off x="886923" y="3961096"/>
              <a:ext cx="3165744" cy="6493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60">
                  <a:solidFill>
                    <a:schemeClr val="tx1"/>
                  </a:solidFill>
                </a:rPr>
                <a:t>Check For Equilibrium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F7FBB2-6C61-42DD-8E4D-0C3FA601BFA4}"/>
                </a:ext>
              </a:extLst>
            </p:cNvPr>
            <p:cNvSpPr/>
            <p:nvPr/>
          </p:nvSpPr>
          <p:spPr>
            <a:xfrm>
              <a:off x="886922" y="5254461"/>
              <a:ext cx="3165743" cy="6493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60">
                  <a:solidFill>
                    <a:schemeClr val="tx1"/>
                  </a:solidFill>
                </a:rPr>
                <a:t>Extract Data for 10 ns for post processing 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44BB36-3858-4285-8C6F-A061F35C4A8F}"/>
                </a:ext>
              </a:extLst>
            </p:cNvPr>
            <p:cNvSpPr/>
            <p:nvPr/>
          </p:nvSpPr>
          <p:spPr>
            <a:xfrm>
              <a:off x="702366" y="1298713"/>
              <a:ext cx="3591338" cy="226612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6797614F-131E-4950-8AE8-625CFFF8AD94}"/>
                </a:ext>
              </a:extLst>
            </p:cNvPr>
            <p:cNvSpPr/>
            <p:nvPr/>
          </p:nvSpPr>
          <p:spPr>
            <a:xfrm>
              <a:off x="2046487" y="3644464"/>
              <a:ext cx="424069" cy="25701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9AADAE1A-F483-4FB1-9A58-48443CDD5CCD}"/>
                </a:ext>
              </a:extLst>
            </p:cNvPr>
            <p:cNvSpPr/>
            <p:nvPr/>
          </p:nvSpPr>
          <p:spPr>
            <a:xfrm>
              <a:off x="2046488" y="4878208"/>
              <a:ext cx="424069" cy="25701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8CE0457-9B63-478E-A75A-F89DFB461F97}"/>
                    </a:ext>
                  </a:extLst>
                </p:cNvPr>
                <p:cNvSpPr txBox="1"/>
                <p:nvPr/>
              </p:nvSpPr>
              <p:spPr>
                <a:xfrm>
                  <a:off x="1284002" y="3090616"/>
                  <a:ext cx="208156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000">
                      <a:solidFill>
                        <a:schemeClr val="accent1"/>
                      </a:solidFill>
                    </a:rPr>
                    <a:t>Time Step  = </a:t>
                  </a:r>
                  <a14:m>
                    <m:oMath xmlns:m="http://schemas.openxmlformats.org/officeDocument/2006/math">
                      <m:r>
                        <a:rPr lang="en-US" sz="20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20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𝑓𝑠</m:t>
                      </m:r>
                    </m:oMath>
                  </a14:m>
                  <a:endParaRPr lang="en-US" sz="200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8CE0457-9B63-478E-A75A-F89DFB461F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84002" y="3090616"/>
                  <a:ext cx="2081563" cy="400110"/>
                </a:xfrm>
                <a:prstGeom prst="rect">
                  <a:avLst/>
                </a:prstGeom>
                <a:blipFill>
                  <a:blip r:embed="rId3"/>
                  <a:stretch>
                    <a:fillRect l="-3226" t="-9091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50762A1-67A0-4450-BB72-CF15CAB698D6}"/>
              </a:ext>
            </a:extLst>
          </p:cNvPr>
          <p:cNvGrpSpPr/>
          <p:nvPr/>
        </p:nvGrpSpPr>
        <p:grpSpPr>
          <a:xfrm>
            <a:off x="5672748" y="1562195"/>
            <a:ext cx="3366051" cy="707886"/>
            <a:chOff x="3856384" y="1531868"/>
            <a:chExt cx="3366051" cy="707886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C7BDC5D-2B2D-4F41-A8A0-992A4DEDA0B8}"/>
                </a:ext>
              </a:extLst>
            </p:cNvPr>
            <p:cNvCxnSpPr>
              <a:cxnSpLocks/>
            </p:cNvCxnSpPr>
            <p:nvPr/>
          </p:nvCxnSpPr>
          <p:spPr>
            <a:xfrm>
              <a:off x="3856384" y="1885811"/>
              <a:ext cx="10469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CAD68EF-7EB3-452C-92E8-602C1386A109}"/>
                    </a:ext>
                  </a:extLst>
                </p:cNvPr>
                <p:cNvSpPr txBox="1"/>
                <p:nvPr/>
              </p:nvSpPr>
              <p:spPr>
                <a:xfrm>
                  <a:off x="4903304" y="1531868"/>
                  <a:ext cx="231913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000"/>
                    <a:t>To equilibrate the system at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100 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𝐾</m:t>
                      </m:r>
                    </m:oMath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CAD68EF-7EB3-452C-92E8-602C1386A1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3304" y="1531868"/>
                  <a:ext cx="2319131" cy="707886"/>
                </a:xfrm>
                <a:prstGeom prst="rect">
                  <a:avLst/>
                </a:prstGeom>
                <a:blipFill>
                  <a:blip r:embed="rId4"/>
                  <a:stretch>
                    <a:fillRect l="-2625" t="-4310" b="-146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E522F7-01B6-4F76-A4CD-6C730E6C298E}"/>
              </a:ext>
            </a:extLst>
          </p:cNvPr>
          <p:cNvGrpSpPr/>
          <p:nvPr/>
        </p:nvGrpSpPr>
        <p:grpSpPr>
          <a:xfrm>
            <a:off x="5672747" y="2338171"/>
            <a:ext cx="3551585" cy="1323439"/>
            <a:chOff x="3856383" y="2307844"/>
            <a:chExt cx="3551585" cy="1323439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52B8A5D-CD75-41C3-BF5C-D2E7DB64C3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56383" y="2706318"/>
              <a:ext cx="1046921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247DF4-3131-4678-B647-865304DE5A7F}"/>
                </a:ext>
              </a:extLst>
            </p:cNvPr>
            <p:cNvSpPr txBox="1"/>
            <p:nvPr/>
          </p:nvSpPr>
          <p:spPr>
            <a:xfrm>
              <a:off x="5006625" y="2307844"/>
              <a:ext cx="240134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/>
                <a:t>Integrate the Equation of motion to update the atom position.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997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33C947-180B-4C2B-812A-A38E8B29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D5E3B-005F-4545-910B-1FEE3E7A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5D1CB-E5F9-4F60-8FD7-787351262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12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B66A2B-875D-493A-A62B-F33E325355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570" y="456033"/>
            <a:ext cx="9271334" cy="535207"/>
          </a:xfrm>
        </p:spPr>
        <p:txBody>
          <a:bodyPr>
            <a:normAutofit/>
          </a:bodyPr>
          <a:lstStyle/>
          <a:p>
            <a:r>
              <a:rPr lang="en-US"/>
              <a:t>Ensuring Equilibrium and Liquid Phase of Argon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C79283-1A4D-4F71-BD1B-AB9DBE3CD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21" y="1205332"/>
            <a:ext cx="6620799" cy="47726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86D688-A121-4065-BD12-6369A0E66DE8}"/>
                  </a:ext>
                </a:extLst>
              </p:cNvPr>
              <p:cNvSpPr txBox="1"/>
              <p:nvPr/>
            </p:nvSpPr>
            <p:spPr>
              <a:xfrm>
                <a:off x="7045620" y="1205332"/>
                <a:ext cx="4781058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400">
                    <a:solidFill>
                      <a:schemeClr val="accent1"/>
                    </a:solidFill>
                  </a:rPr>
                  <a:t>Negligible variation </a:t>
                </a:r>
                <a:r>
                  <a:rPr lang="en-US" sz="2400"/>
                  <a:t>of </a:t>
                </a:r>
                <a:r>
                  <a:rPr lang="en-US" sz="2400">
                    <a:solidFill>
                      <a:schemeClr val="accent1"/>
                    </a:solidFill>
                  </a:rPr>
                  <a:t>temperature</a:t>
                </a:r>
                <a:r>
                  <a:rPr lang="en-US" sz="2400"/>
                  <a:t> and </a:t>
                </a:r>
                <a:r>
                  <a:rPr lang="en-US" sz="2400">
                    <a:solidFill>
                      <a:schemeClr val="accent1"/>
                    </a:solidFill>
                  </a:rPr>
                  <a:t>pressure</a:t>
                </a:r>
                <a:r>
                  <a:rPr lang="en-US" sz="2400"/>
                  <a:t> over the time indicates the proper equilibrium of simulation domain</a:t>
                </a:r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400">
                    <a:solidFill>
                      <a:schemeClr val="accent1"/>
                    </a:solidFill>
                  </a:rPr>
                  <a:t>Critical Temperature </a:t>
                </a:r>
                <a:r>
                  <a:rPr lang="en-US" sz="2400"/>
                  <a:t>of argon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150.687 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4.86 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𝑀𝑃𝑎</m:t>
                    </m:r>
                  </m:oMath>
                </a14:m>
                <a:endParaRPr lang="en-US" sz="2400"/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400">
                    <a:solidFill>
                      <a:schemeClr val="accent1"/>
                    </a:solidFill>
                  </a:rPr>
                  <a:t>Saturation pressure </a:t>
                </a:r>
                <a:r>
                  <a:rPr lang="en-US" sz="2400"/>
                  <a:t>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/>
                  <a:t>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0.324 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𝑀𝑃𝑎</m:t>
                    </m:r>
                  </m:oMath>
                </a14:m>
                <a:r>
                  <a:rPr lang="en-US" sz="2400"/>
                  <a:t> </a:t>
                </a:r>
              </a:p>
              <a:p>
                <a:pPr marL="342905" indent="-342905">
                  <a:buFont typeface="Wingdings" panose="05000000000000000000" pitchFamily="2" charset="2"/>
                  <a:buChar char="ü"/>
                </a:pPr>
                <a:r>
                  <a:rPr lang="en-US" sz="2400"/>
                  <a:t>In this study, confined argon was kept at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4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>
                    <a:solidFill>
                      <a:schemeClr val="accent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𝑀𝑃𝑎</m:t>
                    </m:r>
                  </m:oMath>
                </a14:m>
                <a:r>
                  <a:rPr lang="en-US" sz="2400">
                    <a:solidFill>
                      <a:schemeClr val="accent1"/>
                    </a:solidFill>
                  </a:rPr>
                  <a:t> </a:t>
                </a:r>
                <a:r>
                  <a:rPr lang="en-US" sz="2400"/>
                  <a:t>to ensure </a:t>
                </a:r>
                <a:r>
                  <a:rPr lang="en-US" sz="2400">
                    <a:solidFill>
                      <a:schemeClr val="accent1"/>
                    </a:solidFill>
                  </a:rPr>
                  <a:t>liquid phase</a:t>
                </a:r>
                <a:r>
                  <a:rPr lang="en-US" sz="2400"/>
                  <a:t>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86D688-A121-4065-BD12-6369A0E66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620" y="1205332"/>
                <a:ext cx="4781058" cy="4154984"/>
              </a:xfrm>
              <a:prstGeom prst="rect">
                <a:avLst/>
              </a:prstGeom>
              <a:blipFill>
                <a:blip r:embed="rId3"/>
                <a:stretch>
                  <a:fillRect l="-1786" t="-1175" r="-765" b="-2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4820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3244EF-53F2-4F61-8738-46770F72B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CD42F-1DB0-4CBC-B60C-66BAB6D70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5348F-4055-4670-84DF-428A3350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13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50A96C-445D-4E93-B678-9EE994C60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CCB443-D1AD-4855-B802-0A0EC4C7A925}"/>
              </a:ext>
            </a:extLst>
          </p:cNvPr>
          <p:cNvGrpSpPr/>
          <p:nvPr/>
        </p:nvGrpSpPr>
        <p:grpSpPr>
          <a:xfrm>
            <a:off x="757065" y="1193646"/>
            <a:ext cx="11367685" cy="4816530"/>
            <a:chOff x="757065" y="1193646"/>
            <a:chExt cx="11367685" cy="48165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0EA7679-DC47-4FF5-9CBE-2217B13ECA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79" t="7357" r="20857" b="18856"/>
            <a:stretch/>
          </p:blipFill>
          <p:spPr>
            <a:xfrm>
              <a:off x="757065" y="1193646"/>
              <a:ext cx="4069712" cy="4234698"/>
            </a:xfrm>
            <a:prstGeom prst="rect">
              <a:avLst/>
            </a:prstGeom>
          </p:spPr>
        </p:pic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EA23770C-6FF0-4370-88D8-B188D6DEC53E}"/>
                </a:ext>
              </a:extLst>
            </p:cNvPr>
            <p:cNvSpPr/>
            <p:nvPr/>
          </p:nvSpPr>
          <p:spPr>
            <a:xfrm>
              <a:off x="5110881" y="3154861"/>
              <a:ext cx="957942" cy="67691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704407-35CF-4AAF-AA35-E8550AE4D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8823" y="1264888"/>
              <a:ext cx="6055927" cy="454194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FD1793-360E-4889-88E1-4EC6A7D6965A}"/>
                </a:ext>
              </a:extLst>
            </p:cNvPr>
            <p:cNvSpPr txBox="1"/>
            <p:nvPr/>
          </p:nvSpPr>
          <p:spPr>
            <a:xfrm>
              <a:off x="1389702" y="5486956"/>
              <a:ext cx="25141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Initial State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4574D35-7379-4EB8-8C4E-B8440BD9C72C}"/>
                    </a:ext>
                  </a:extLst>
                </p:cNvPr>
                <p:cNvSpPr txBox="1"/>
                <p:nvPr/>
              </p:nvSpPr>
              <p:spPr>
                <a:xfrm>
                  <a:off x="6481666" y="5486956"/>
                  <a:ext cx="564308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800"/>
                    <a:t>Equilibrated State ( time </a:t>
                  </a:r>
                  <a14:m>
                    <m:oMath xmlns:m="http://schemas.openxmlformats.org/officeDocument/2006/math"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&gt;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𝑛𝑠</m:t>
                      </m:r>
                    </m:oMath>
                  </a14:m>
                  <a:r>
                    <a:rPr lang="en-US" sz="2800"/>
                    <a:t> )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4574D35-7379-4EB8-8C4E-B8440BD9C7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1666" y="5486956"/>
                  <a:ext cx="5643084" cy="523220"/>
                </a:xfrm>
                <a:prstGeom prst="rect">
                  <a:avLst/>
                </a:prstGeom>
                <a:blipFill>
                  <a:blip r:embed="rId4"/>
                  <a:stretch>
                    <a:fillRect l="-2160" t="-11628" b="-313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671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3BBAF7-653D-4826-8785-65290EDEF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79175C-E33A-4930-9226-A78827074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802DF-CDCF-4D02-B5FE-A7E09A8A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14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BCD1AF-C3CC-452C-BD38-5E43B2FF90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571" y="456033"/>
            <a:ext cx="8118395" cy="535207"/>
          </a:xfrm>
        </p:spPr>
        <p:txBody>
          <a:bodyPr>
            <a:normAutofit fontScale="92500"/>
          </a:bodyPr>
          <a:lstStyle/>
          <a:p>
            <a:r>
              <a:rPr lang="en-US"/>
              <a:t>Connecting Microscopic &amp; Macroscopic World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C636CA-0E49-42E3-901E-8A993561EA0E}"/>
              </a:ext>
            </a:extLst>
          </p:cNvPr>
          <p:cNvSpPr txBox="1"/>
          <p:nvPr/>
        </p:nvSpPr>
        <p:spPr>
          <a:xfrm>
            <a:off x="575031" y="1222467"/>
            <a:ext cx="47125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/>
              <a:t>Specific Heat computed using </a:t>
            </a:r>
            <a:r>
              <a:rPr lang="en-US" sz="2800">
                <a:solidFill>
                  <a:schemeClr val="accent1"/>
                </a:solidFill>
              </a:rPr>
              <a:t>fluctuation formula -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62432B-29CC-4B4E-A96F-8FD3F4EAD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98" y="2416058"/>
            <a:ext cx="3038669" cy="12603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B0B698-A45E-4D7C-94AA-35D0BF021801}"/>
                  </a:ext>
                </a:extLst>
              </p:cNvPr>
              <p:cNvSpPr txBox="1"/>
              <p:nvPr/>
            </p:nvSpPr>
            <p:spPr>
              <a:xfrm>
                <a:off x="575031" y="4153692"/>
                <a:ext cx="471258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/>
                  <a:t>Here, </a:t>
                </a: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2000"/>
                  <a:t> = Specific heat of argon.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𝑣𝑎𝑟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2000"/>
                  <a:t> = Variance of total energy of argon </a:t>
                </a: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000"/>
                  <a:t> = Boltzmann Constant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/>
                  <a:t> = Temperature of argon.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B0B698-A45E-4D7C-94AA-35D0BF021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31" y="4153692"/>
                <a:ext cx="4712586" cy="1631216"/>
              </a:xfrm>
              <a:prstGeom prst="rect">
                <a:avLst/>
              </a:prstGeom>
              <a:blipFill>
                <a:blip r:embed="rId3"/>
                <a:stretch>
                  <a:fillRect l="-1294" t="-1866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778A5E-A813-4308-92A5-A81A16A31929}"/>
                  </a:ext>
                </a:extLst>
              </p:cNvPr>
              <p:cNvSpPr txBox="1"/>
              <p:nvPr/>
            </p:nvSpPr>
            <p:spPr>
              <a:xfrm>
                <a:off x="6294784" y="1244279"/>
                <a:ext cx="532218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/>
                  <a:t>Under </a:t>
                </a:r>
                <a:r>
                  <a:rPr lang="en-US" sz="2400">
                    <a:solidFill>
                      <a:schemeClr val="accent1"/>
                    </a:solidFill>
                  </a:rPr>
                  <a:t>Ergodic Hypothesis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𝑣𝑎𝑟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240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/>
                  <a:t> determined as following-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778A5E-A813-4308-92A5-A81A16A31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784" y="1244279"/>
                <a:ext cx="5322185" cy="830997"/>
              </a:xfrm>
              <a:prstGeom prst="rect">
                <a:avLst/>
              </a:prstGeom>
              <a:blipFill>
                <a:blip r:embed="rId4"/>
                <a:stretch>
                  <a:fillRect l="-1833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2187E1DD-1DCC-4935-9A2A-42A363E35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0069" y="2434534"/>
            <a:ext cx="5559607" cy="8859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98ABC0-19C3-4A69-965B-209CDACA54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069" y="3577354"/>
            <a:ext cx="4400549" cy="22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52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963228-82F7-4DE0-B237-F2344A319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353" y="1711701"/>
            <a:ext cx="5318001" cy="438385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42161-15A0-4EE2-B8A1-91C83DAE7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C128A-8E40-4E76-A07B-61CE3DBD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FFE64-8A02-4EE2-B2EF-1C1A5ADB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15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2BFCF6-65F7-4159-9027-720C87D24A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Validation of Simulation Procedure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6D4A54-8520-4B72-AE6B-415D2FE62D69}"/>
              </a:ext>
            </a:extLst>
          </p:cNvPr>
          <p:cNvGrpSpPr/>
          <p:nvPr/>
        </p:nvGrpSpPr>
        <p:grpSpPr>
          <a:xfrm>
            <a:off x="5748098" y="2515081"/>
            <a:ext cx="6076341" cy="2836096"/>
            <a:chOff x="5748098" y="2515081"/>
            <a:chExt cx="6076341" cy="283609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2AF2EA-FF10-40F5-97AD-0738744DCBFC}"/>
                </a:ext>
              </a:extLst>
            </p:cNvPr>
            <p:cNvSpPr/>
            <p:nvPr/>
          </p:nvSpPr>
          <p:spPr>
            <a:xfrm>
              <a:off x="5748098" y="4330760"/>
              <a:ext cx="2034210" cy="1020417"/>
            </a:xfrm>
            <a:prstGeom prst="ellipse">
              <a:avLst/>
            </a:prstGeom>
            <a:noFill/>
            <a:ln w="28575">
              <a:solidFill>
                <a:srgbClr val="F171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04F4B92-8ECB-4233-AB53-E67EA0D69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1152" y="3587898"/>
              <a:ext cx="1193062" cy="969765"/>
            </a:xfrm>
            <a:prstGeom prst="straightConnector1">
              <a:avLst/>
            </a:prstGeom>
            <a:ln w="28575">
              <a:solidFill>
                <a:srgbClr val="FF33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8E73123-CC46-4239-BF47-DAC2B461F0ED}"/>
                    </a:ext>
                  </a:extLst>
                </p:cNvPr>
                <p:cNvSpPr txBox="1"/>
                <p:nvPr/>
              </p:nvSpPr>
              <p:spPr>
                <a:xfrm>
                  <a:off x="8784214" y="2515081"/>
                  <a:ext cx="3040225" cy="19389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000"/>
                    <a:t>For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>
                          <a:latin typeface="Cambria Math" panose="02040503050406030204" pitchFamily="18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US" sz="200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0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&gt;10</m:t>
                      </m:r>
                    </m:oMath>
                  </a14:m>
                  <a:r>
                    <a:rPr lang="en-US" sz="2000" i="1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342905" indent="-342905">
                    <a:buFont typeface="Arial" panose="020B0604020202020204" pitchFamily="34" charset="0"/>
                    <a:buChar char="•"/>
                  </a:pPr>
                  <a:r>
                    <a:rPr lang="en-US" sz="200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a:t>No confinement Effect </a:t>
                  </a:r>
                  <a:r>
                    <a:rPr lang="en-US" sz="2000">
                      <a:latin typeface="Cambria Math" panose="02040503050406030204" pitchFamily="18" charset="0"/>
                    </a:rPr>
                    <a:t>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a14:m>
                  <a:endParaRPr lang="en-US" sz="2000">
                    <a:latin typeface="Cambria Math" panose="02040503050406030204" pitchFamily="18" charset="0"/>
                  </a:endParaRPr>
                </a:p>
                <a:p>
                  <a:pPr marL="342905" indent="-342905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a14:m>
                  <a:r>
                    <a:rPr lang="en-US" sz="200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a:t> match </a:t>
                  </a:r>
                  <a:r>
                    <a:rPr lang="en-US" sz="2000">
                      <a:latin typeface="Cambria Math" panose="02040503050406030204" pitchFamily="18" charset="0"/>
                    </a:rPr>
                    <a:t>with bulk argon [</a:t>
                  </a:r>
                  <a:r>
                    <a:rPr lang="en-US" sz="200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a:t>NIST</a:t>
                  </a:r>
                  <a:r>
                    <a:rPr lang="en-US" sz="2000">
                      <a:latin typeface="Cambria Math" panose="02040503050406030204" pitchFamily="18" charset="0"/>
                    </a:rPr>
                    <a:t>]</a:t>
                  </a:r>
                </a:p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8E73123-CC46-4239-BF47-DAC2B461F0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4214" y="2515081"/>
                  <a:ext cx="3040225" cy="1938992"/>
                </a:xfrm>
                <a:prstGeom prst="rect">
                  <a:avLst/>
                </a:prstGeom>
                <a:blipFill>
                  <a:blip r:embed="rId3"/>
                  <a:stretch>
                    <a:fillRect l="-1786" t="-1238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FD078F-9A4C-4B7D-BB4C-B93098489D84}"/>
              </a:ext>
            </a:extLst>
          </p:cNvPr>
          <p:cNvGrpSpPr/>
          <p:nvPr/>
        </p:nvGrpSpPr>
        <p:grpSpPr>
          <a:xfrm>
            <a:off x="686513" y="1961927"/>
            <a:ext cx="4951698" cy="3390850"/>
            <a:chOff x="686512" y="1961927"/>
            <a:chExt cx="4951698" cy="339085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6AD6A88-E69E-4B26-83A7-20F11D06F736}"/>
                </a:ext>
              </a:extLst>
            </p:cNvPr>
            <p:cNvSpPr/>
            <p:nvPr/>
          </p:nvSpPr>
          <p:spPr>
            <a:xfrm>
              <a:off x="4233480" y="2107820"/>
              <a:ext cx="1404730" cy="3244957"/>
            </a:xfrm>
            <a:prstGeom prst="ellipse">
              <a:avLst/>
            </a:prstGeom>
            <a:noFill/>
            <a:ln w="28575">
              <a:solidFill>
                <a:srgbClr val="F171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A944C9E-AD56-4D25-9F79-F0A7F077F1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83958" y="2266544"/>
              <a:ext cx="1272141" cy="53380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60DD909-EF78-4235-BD9F-F48426014DFC}"/>
                    </a:ext>
                  </a:extLst>
                </p:cNvPr>
                <p:cNvSpPr txBox="1"/>
                <p:nvPr/>
              </p:nvSpPr>
              <p:spPr>
                <a:xfrm>
                  <a:off x="686512" y="1961927"/>
                  <a:ext cx="2397445" cy="2246769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000"/>
                    <a:t>For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>
                          <a:latin typeface="Cambria Math" panose="02040503050406030204" pitchFamily="18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US" sz="200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0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&lt;10</m:t>
                      </m:r>
                    </m:oMath>
                  </a14:m>
                  <a:r>
                    <a:rPr lang="en-US" sz="2000" i="1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342905" indent="-342905">
                    <a:buFont typeface="Arial" panose="020B0604020202020204" pitchFamily="34" charset="0"/>
                    <a:buChar char="•"/>
                  </a:pPr>
                  <a:r>
                    <a:rPr lang="en-US" sz="200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a:t>Confinement Effect </a:t>
                  </a:r>
                  <a:r>
                    <a:rPr lang="en-US" sz="2000">
                      <a:latin typeface="Cambria Math" panose="02040503050406030204" pitchFamily="18" charset="0"/>
                    </a:rPr>
                    <a:t>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a14:m>
                  <a:endParaRPr lang="en-US" sz="2000">
                    <a:latin typeface="Cambria Math" panose="02040503050406030204" pitchFamily="18" charset="0"/>
                  </a:endParaRPr>
                </a:p>
                <a:p>
                  <a:pPr marL="342905" indent="-342905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a14:m>
                  <a:r>
                    <a:rPr lang="en-US" sz="2000">
                      <a:latin typeface="Cambria Math" panose="02040503050406030204" pitchFamily="18" charset="0"/>
                    </a:rPr>
                    <a:t> </a:t>
                  </a:r>
                  <a:r>
                    <a:rPr lang="en-US" sz="200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a:t>match</a:t>
                  </a:r>
                  <a:r>
                    <a:rPr lang="en-US" sz="2000">
                      <a:latin typeface="Cambria Math" panose="02040503050406030204" pitchFamily="18" charset="0"/>
                    </a:rPr>
                    <a:t> with Previous Study [</a:t>
                  </a:r>
                  <a:r>
                    <a:rPr lang="en-US" sz="200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a:t>Rifat at el</a:t>
                  </a:r>
                  <a:r>
                    <a:rPr lang="en-US" sz="2000">
                      <a:latin typeface="Cambria Math" panose="02040503050406030204" pitchFamily="18" charset="0"/>
                    </a:rPr>
                    <a:t>.]</a:t>
                  </a:r>
                </a:p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60DD909-EF78-4235-BD9F-F48426014D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512" y="1961927"/>
                  <a:ext cx="2397445" cy="2246769"/>
                </a:xfrm>
                <a:prstGeom prst="rect">
                  <a:avLst/>
                </a:prstGeom>
                <a:blipFill>
                  <a:blip r:embed="rId4"/>
                  <a:stretch>
                    <a:fillRect l="-2261" t="-1072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728D5E-90AE-402B-931C-03A27CAF4254}"/>
                  </a:ext>
                </a:extLst>
              </p:cNvPr>
              <p:cNvSpPr txBox="1"/>
              <p:nvPr/>
            </p:nvSpPr>
            <p:spPr>
              <a:xfrm>
                <a:off x="2991191" y="1084891"/>
                <a:ext cx="719613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800" b="1">
                    <a:solidFill>
                      <a:schemeClr val="tx1"/>
                    </a:solidFill>
                  </a:rPr>
                  <a:t>Specific Heat for Wettability Factor,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2800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728D5E-90AE-402B-931C-03A27CAF4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191" y="1084891"/>
                <a:ext cx="7196137" cy="523220"/>
              </a:xfrm>
              <a:prstGeom prst="rect">
                <a:avLst/>
              </a:prstGeom>
              <a:blipFill>
                <a:blip r:embed="rId5"/>
                <a:stretch>
                  <a:fillRect l="-1780"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3458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7E155A-5D34-4228-A2D5-31C962E3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CD14B0-570C-45DC-BEAD-1FA8C823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67F25-78B8-44B5-91E9-3F133D84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16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13CCCF-ABBB-47A2-94B1-668CDCCCF0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Result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41BA15-5AB2-4A18-84F3-3C52572DB1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03"/>
          <a:stretch/>
        </p:blipFill>
        <p:spPr>
          <a:xfrm>
            <a:off x="480722" y="1166254"/>
            <a:ext cx="7652361" cy="45768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EE4DB6-B7E3-4463-8163-A81330F8774F}"/>
              </a:ext>
            </a:extLst>
          </p:cNvPr>
          <p:cNvSpPr txBox="1"/>
          <p:nvPr/>
        </p:nvSpPr>
        <p:spPr>
          <a:xfrm>
            <a:off x="8009708" y="1114901"/>
            <a:ext cx="3834616" cy="53860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ea typeface="+mn-lt"/>
                <a:cs typeface="+mn-lt"/>
              </a:rPr>
              <a:t>    Three Key Findings</a:t>
            </a:r>
            <a:endParaRPr lang="en-US" sz="2400" b="1" err="1">
              <a:ea typeface="+mn-lt"/>
              <a:cs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Maximum heat capacity (Cv(max)=43.97J/mol.K) and critical gap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thickness (h/a)* (gap thickness at which maximum heat capacity is obtained) decreases </a:t>
            </a:r>
            <a:endParaRPr lang="en-US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  Range of gap thickness where the heat capacity of nanoconfined liquid surpasses that of bulk liquid diminishes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>
              <a:cs typeface="Times New Roman" panose="02020603050405020304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Heat capacity of nanoconfined liquid tends to match its bulk equivalent.</a:t>
            </a:r>
            <a:endParaRPr lang="en-US" sz="2000">
              <a:cs typeface="Times New Roman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en-US" sz="200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694787-5F35-4445-9B57-8B5AECD8894A}"/>
              </a:ext>
            </a:extLst>
          </p:cNvPr>
          <p:cNvGrpSpPr/>
          <p:nvPr/>
        </p:nvGrpSpPr>
        <p:grpSpPr>
          <a:xfrm>
            <a:off x="5753749" y="3403877"/>
            <a:ext cx="2145423" cy="2578513"/>
            <a:chOff x="5779149" y="3537405"/>
            <a:chExt cx="2145423" cy="25785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D849B0B-D9FD-4081-86E4-7BD4364EC14E}"/>
                    </a:ext>
                  </a:extLst>
                </p:cNvPr>
                <p:cNvSpPr txBox="1"/>
                <p:nvPr/>
              </p:nvSpPr>
              <p:spPr>
                <a:xfrm>
                  <a:off x="5869401" y="4341462"/>
                  <a:ext cx="90590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oMath>
                    </m:oMathPara>
                  </a14:m>
                  <a:endParaRPr lang="en-US" sz="360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D849B0B-D9FD-4081-86E4-7BD4364EC1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9401" y="4341462"/>
                  <a:ext cx="905901" cy="5847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C64F2B98-5FA6-4179-9755-DCF768D9DDAB}"/>
                    </a:ext>
                  </a:extLst>
                </p:cNvPr>
                <p:cNvSpPr txBox="1"/>
                <p:nvPr/>
              </p:nvSpPr>
              <p:spPr>
                <a:xfrm>
                  <a:off x="5779149" y="3537405"/>
                  <a:ext cx="1081289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 lang="en-US" sz="4000" b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C64F2B98-5FA6-4179-9755-DCF768D9DD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9149" y="3537405"/>
                  <a:ext cx="1081289" cy="70788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8E445C6-9CB1-41E2-B23B-3FC4D991FAB7}"/>
                </a:ext>
              </a:extLst>
            </p:cNvPr>
            <p:cNvSpPr/>
            <p:nvPr/>
          </p:nvSpPr>
          <p:spPr>
            <a:xfrm>
              <a:off x="5978129" y="3625780"/>
              <a:ext cx="1946443" cy="2490138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662F431-0CC9-495A-84F7-9EFAC2CEE7ED}"/>
                    </a:ext>
                  </a:extLst>
                </p:cNvPr>
                <p:cNvSpPr txBox="1"/>
                <p:nvPr/>
              </p:nvSpPr>
              <p:spPr>
                <a:xfrm>
                  <a:off x="5909353" y="4964000"/>
                  <a:ext cx="130255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2800" b="1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m:rPr>
                                    <m:nor/>
                                  </m:rPr>
                                  <a:rPr lang="en-US" sz="2800" b="1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m:rPr>
                                    <m:nor/>
                                  </m:rPr>
                                  <a:rPr lang="en-US" sz="2800" b="1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sz="2800" b="1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662F431-0CC9-495A-84F7-9EFAC2CEE7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9353" y="4964000"/>
                  <a:ext cx="1302555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0595D47-87F0-406C-8FBF-2D8398CE3696}"/>
                </a:ext>
              </a:extLst>
            </p:cNvPr>
            <p:cNvSpPr txBox="1"/>
            <p:nvPr/>
          </p:nvSpPr>
          <p:spPr>
            <a:xfrm>
              <a:off x="5978129" y="5437907"/>
              <a:ext cx="15206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/>
                <a:t>Range</a:t>
              </a:r>
            </a:p>
          </p:txBody>
        </p: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F3C9D1F9-BF39-41E7-A5F4-A09ED6467CCC}"/>
                </a:ext>
              </a:extLst>
            </p:cNvPr>
            <p:cNvSpPr/>
            <p:nvPr/>
          </p:nvSpPr>
          <p:spPr>
            <a:xfrm rot="10800000">
              <a:off x="7340551" y="3706483"/>
              <a:ext cx="357327" cy="39580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row: Down 30">
              <a:extLst>
                <a:ext uri="{FF2B5EF4-FFF2-40B4-BE49-F238E27FC236}">
                  <a16:creationId xmlns:a16="http://schemas.microsoft.com/office/drawing/2014/main" id="{2B96C9BE-054F-4413-A8D8-0877EADFC204}"/>
                </a:ext>
              </a:extLst>
            </p:cNvPr>
            <p:cNvSpPr/>
            <p:nvPr/>
          </p:nvSpPr>
          <p:spPr>
            <a:xfrm rot="10800000">
              <a:off x="7340551" y="5522309"/>
              <a:ext cx="357327" cy="395805"/>
            </a:xfrm>
            <a:prstGeom prst="downArrow">
              <a:avLst/>
            </a:prstGeom>
            <a:solidFill>
              <a:srgbClr val="F1717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id="{E7ECA5C1-7641-452F-AAF4-E3A9341AF9DA}"/>
                </a:ext>
              </a:extLst>
            </p:cNvPr>
            <p:cNvSpPr/>
            <p:nvPr/>
          </p:nvSpPr>
          <p:spPr>
            <a:xfrm rot="10800000">
              <a:off x="7340551" y="4974601"/>
              <a:ext cx="357327" cy="395805"/>
            </a:xfrm>
            <a:prstGeom prst="downArrow">
              <a:avLst/>
            </a:prstGeom>
            <a:solidFill>
              <a:srgbClr val="F1717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EA31A364-9BEC-4804-9725-9AC8922213D8}"/>
                </a:ext>
              </a:extLst>
            </p:cNvPr>
            <p:cNvSpPr/>
            <p:nvPr/>
          </p:nvSpPr>
          <p:spPr>
            <a:xfrm rot="10800000">
              <a:off x="7340551" y="4403880"/>
              <a:ext cx="357327" cy="395805"/>
            </a:xfrm>
            <a:prstGeom prst="downArrow">
              <a:avLst/>
            </a:prstGeom>
            <a:solidFill>
              <a:srgbClr val="F1717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7647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E5EA65-0B79-44AE-B0A1-286EA8DF7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7E102A-D981-448E-8715-F726A20FA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6438E-1577-4F0E-B0E6-5900647D2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17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73410F-7F00-4F31-87E7-A9D5FF5DBF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Result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E3F96-0A92-4B84-8497-399926422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35" y="1283601"/>
            <a:ext cx="4346713" cy="36838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8A7341-47A2-4E18-BB9E-FD8269663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348" y="1281241"/>
            <a:ext cx="4346713" cy="386720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9F5C2A0-C833-40AF-8935-07B4E97D9CC5}"/>
              </a:ext>
            </a:extLst>
          </p:cNvPr>
          <p:cNvGrpSpPr/>
          <p:nvPr/>
        </p:nvGrpSpPr>
        <p:grpSpPr>
          <a:xfrm>
            <a:off x="1415303" y="5148446"/>
            <a:ext cx="3034013" cy="659031"/>
            <a:chOff x="1018655" y="5070965"/>
            <a:chExt cx="3034013" cy="6590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D4AF5EC-5A6B-4F07-8E49-A4E168C5B766}"/>
                    </a:ext>
                  </a:extLst>
                </p:cNvPr>
                <p:cNvSpPr txBox="1"/>
                <p:nvPr/>
              </p:nvSpPr>
              <p:spPr>
                <a:xfrm>
                  <a:off x="2163388" y="5145221"/>
                  <a:ext cx="159463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3200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m:rPr>
                                    <m:nor/>
                                  </m:rPr>
                                  <a:rPr lang="en-US" sz="3200" b="0" i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m:rPr>
                                    <m:nor/>
                                  </m:rPr>
                                  <a:rPr lang="en-US" sz="3200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</m:d>
                          </m:e>
                          <m:sup>
                            <m: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sz="320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D4AF5EC-5A6B-4F07-8E49-A4E168C5B7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3388" y="5145221"/>
                  <a:ext cx="1594631" cy="5847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7DCB1BC-D8BF-4966-970F-D8023BF399AF}"/>
                    </a:ext>
                  </a:extLst>
                </p:cNvPr>
                <p:cNvSpPr txBox="1"/>
                <p:nvPr/>
              </p:nvSpPr>
              <p:spPr>
                <a:xfrm>
                  <a:off x="1018655" y="5070965"/>
                  <a:ext cx="103637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 lang="en-US" sz="3600" b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7DCB1BC-D8BF-4966-970F-D8023BF399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655" y="5070965"/>
                  <a:ext cx="1036374" cy="6463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9B67C56D-0280-4F59-BE94-C01D59E36C9A}"/>
                </a:ext>
              </a:extLst>
            </p:cNvPr>
            <p:cNvSpPr/>
            <p:nvPr/>
          </p:nvSpPr>
          <p:spPr>
            <a:xfrm rot="10800000">
              <a:off x="3545558" y="5210096"/>
              <a:ext cx="342484" cy="392899"/>
            </a:xfrm>
            <a:prstGeom prst="downArrow">
              <a:avLst/>
            </a:prstGeom>
            <a:solidFill>
              <a:srgbClr val="F17171"/>
            </a:solidFill>
            <a:ln>
              <a:solidFill>
                <a:srgbClr val="F171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5B3BD9AB-D162-4AA6-90A6-F2049DBFDD29}"/>
                </a:ext>
              </a:extLst>
            </p:cNvPr>
            <p:cNvSpPr/>
            <p:nvPr/>
          </p:nvSpPr>
          <p:spPr>
            <a:xfrm rot="10800000">
              <a:off x="1702114" y="5218931"/>
              <a:ext cx="342484" cy="38406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016D254-4BC4-4034-BFCC-D5214A888DE3}"/>
                </a:ext>
              </a:extLst>
            </p:cNvPr>
            <p:cNvSpPr/>
            <p:nvPr/>
          </p:nvSpPr>
          <p:spPr>
            <a:xfrm>
              <a:off x="1213025" y="5083665"/>
              <a:ext cx="2839643" cy="646331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96776D-E2A8-4092-BA29-2CF021A0B420}"/>
              </a:ext>
            </a:extLst>
          </p:cNvPr>
          <p:cNvGrpSpPr/>
          <p:nvPr/>
        </p:nvGrpSpPr>
        <p:grpSpPr>
          <a:xfrm>
            <a:off x="7417933" y="5222702"/>
            <a:ext cx="3034013" cy="680640"/>
            <a:chOff x="1018655" y="5070965"/>
            <a:chExt cx="3034013" cy="680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2AFFDB90-1A9A-4EF8-BD8B-40C4DB5A0ACD}"/>
                    </a:ext>
                  </a:extLst>
                </p:cNvPr>
                <p:cNvSpPr txBox="1"/>
                <p:nvPr/>
              </p:nvSpPr>
              <p:spPr>
                <a:xfrm>
                  <a:off x="2163388" y="5145221"/>
                  <a:ext cx="1594631" cy="6063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oMath>
                    </m:oMathPara>
                  </a14:m>
                  <a:endParaRPr lang="en-US" sz="320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2AFFDB90-1A9A-4EF8-BD8B-40C4DB5A0A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3388" y="5145221"/>
                  <a:ext cx="1594631" cy="60638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8471655-F3A3-4B19-9CFE-ACD378D81875}"/>
                    </a:ext>
                  </a:extLst>
                </p:cNvPr>
                <p:cNvSpPr txBox="1"/>
                <p:nvPr/>
              </p:nvSpPr>
              <p:spPr>
                <a:xfrm>
                  <a:off x="1018655" y="5070965"/>
                  <a:ext cx="103637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 lang="en-US" sz="3600" b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8471655-F3A3-4B19-9CFE-ACD378D81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655" y="5070965"/>
                  <a:ext cx="1036374" cy="64633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id="{41200042-C041-4F2E-A859-6D6DCD3C3DE3}"/>
                </a:ext>
              </a:extLst>
            </p:cNvPr>
            <p:cNvSpPr/>
            <p:nvPr/>
          </p:nvSpPr>
          <p:spPr>
            <a:xfrm rot="10800000">
              <a:off x="3545558" y="5210096"/>
              <a:ext cx="342484" cy="392899"/>
            </a:xfrm>
            <a:prstGeom prst="downArrow">
              <a:avLst/>
            </a:prstGeom>
            <a:solidFill>
              <a:srgbClr val="F17171"/>
            </a:solidFill>
            <a:ln>
              <a:solidFill>
                <a:srgbClr val="F171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row: Down 28">
              <a:extLst>
                <a:ext uri="{FF2B5EF4-FFF2-40B4-BE49-F238E27FC236}">
                  <a16:creationId xmlns:a16="http://schemas.microsoft.com/office/drawing/2014/main" id="{43FBF2A2-16CF-4609-B135-E61D0E6ED677}"/>
                </a:ext>
              </a:extLst>
            </p:cNvPr>
            <p:cNvSpPr/>
            <p:nvPr/>
          </p:nvSpPr>
          <p:spPr>
            <a:xfrm rot="10800000">
              <a:off x="1702114" y="5218931"/>
              <a:ext cx="342484" cy="38406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38C29FC-DBF1-4D80-8586-CA5BE035F852}"/>
                </a:ext>
              </a:extLst>
            </p:cNvPr>
            <p:cNvSpPr/>
            <p:nvPr/>
          </p:nvSpPr>
          <p:spPr>
            <a:xfrm>
              <a:off x="1213025" y="5083665"/>
              <a:ext cx="2839643" cy="646331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55067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7D18B7-0382-4246-82E9-8B4CD254C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FD2BF1-5F9F-4295-B1C4-9891BBBAF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441C2-0467-46BC-ABB1-BCD584ED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18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CD1B84-187D-443E-8880-6D504AC47F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Discussion  </a:t>
            </a:r>
          </a:p>
          <a:p>
            <a:endParaRPr lang="en-US">
              <a:cs typeface="Arial" panose="020B0604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F721C1-0C87-462A-B5B0-C890554E8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337" y="1506278"/>
            <a:ext cx="5133454" cy="43026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03AEED-AF43-4A92-82BE-6BC309783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83" y="1768828"/>
            <a:ext cx="5270156" cy="35969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0A674F-68F5-8573-CB61-4957E189A578}"/>
              </a:ext>
            </a:extLst>
          </p:cNvPr>
          <p:cNvSpPr txBox="1"/>
          <p:nvPr/>
        </p:nvSpPr>
        <p:spPr>
          <a:xfrm>
            <a:off x="619125" y="1181100"/>
            <a:ext cx="621982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ea typeface="+mn-lt"/>
                <a:cs typeface="+mn-lt"/>
              </a:rPr>
              <a:t>Non uniform density distribution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588515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D3A99F-831E-4207-8882-FB7D18CF0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9CA97D-DCD6-4AB1-A82B-A67311DDF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E538E-9A80-4DF6-9D99-C627617D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19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2B12D7-D07F-4410-BC87-137D165AE4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5E91A5-3CF3-4B95-9BD8-BAC3E1571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223" y="1211380"/>
            <a:ext cx="3645555" cy="3067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DE03FF-B30A-406C-8A74-5CF73E249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67" y="1252626"/>
            <a:ext cx="3524715" cy="30678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035A87-BFD6-4E26-A86A-12DF5B3EE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809" y="1185850"/>
            <a:ext cx="3757562" cy="327634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FB66855-D51A-4B7B-9181-3DADDA295B16}"/>
              </a:ext>
            </a:extLst>
          </p:cNvPr>
          <p:cNvGrpSpPr/>
          <p:nvPr/>
        </p:nvGrpSpPr>
        <p:grpSpPr>
          <a:xfrm>
            <a:off x="3630124" y="2252871"/>
            <a:ext cx="1741299" cy="1709530"/>
            <a:chOff x="3630123" y="2252870"/>
            <a:chExt cx="1741299" cy="170953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F25434E-0F10-461D-B006-CB40E295ED18}"/>
                </a:ext>
              </a:extLst>
            </p:cNvPr>
            <p:cNvSpPr/>
            <p:nvPr/>
          </p:nvSpPr>
          <p:spPr>
            <a:xfrm>
              <a:off x="4761822" y="2252870"/>
              <a:ext cx="609600" cy="170953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E16473A-C46D-4B6C-888E-5C6C010EE7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0123" y="3107635"/>
              <a:ext cx="1153912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2C88F90-051D-4294-B040-9C68F7ACBBE4}"/>
              </a:ext>
            </a:extLst>
          </p:cNvPr>
          <p:cNvGrpSpPr/>
          <p:nvPr/>
        </p:nvGrpSpPr>
        <p:grpSpPr>
          <a:xfrm>
            <a:off x="5502661" y="2888975"/>
            <a:ext cx="2664807" cy="839098"/>
            <a:chOff x="5502661" y="2888975"/>
            <a:chExt cx="2664807" cy="83909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D5567CE-B125-4CDE-96E0-F88276785D89}"/>
                </a:ext>
              </a:extLst>
            </p:cNvPr>
            <p:cNvSpPr/>
            <p:nvPr/>
          </p:nvSpPr>
          <p:spPr>
            <a:xfrm rot="5400000">
              <a:off x="5841575" y="2550061"/>
              <a:ext cx="839098" cy="1516925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6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A72928C-1D21-4873-B9B1-738C8B20E63D}"/>
                </a:ext>
              </a:extLst>
            </p:cNvPr>
            <p:cNvCxnSpPr>
              <a:cxnSpLocks/>
            </p:cNvCxnSpPr>
            <p:nvPr/>
          </p:nvCxnSpPr>
          <p:spPr>
            <a:xfrm>
              <a:off x="7019587" y="3316356"/>
              <a:ext cx="1147881" cy="0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72E05CD-0E2E-A9F5-EED6-2D80FB4AB95B}"/>
              </a:ext>
            </a:extLst>
          </p:cNvPr>
          <p:cNvSpPr txBox="1"/>
          <p:nvPr/>
        </p:nvSpPr>
        <p:spPr>
          <a:xfrm>
            <a:off x="495300" y="4381500"/>
            <a:ext cx="1120140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q"/>
            </a:pPr>
            <a:r>
              <a:rPr lang="en-US" sz="2000">
                <a:ea typeface="+mn-lt"/>
                <a:cs typeface="+mn-lt"/>
              </a:rPr>
              <a:t>Increasing the surface’s wettability increases the degree of fluctuation of the number density profile near the wall.</a:t>
            </a:r>
            <a:endParaRPr lang="en-US"/>
          </a:p>
          <a:p>
            <a:pPr marL="342900" indent="-342900">
              <a:buFont typeface="Wingdings"/>
              <a:buChar char="q"/>
            </a:pPr>
            <a:r>
              <a:rPr lang="en-US" sz="2000">
                <a:ea typeface="+mn-lt"/>
                <a:cs typeface="+mn-lt"/>
              </a:rPr>
              <a:t>the density oscillation near the relaxes earlier with decreasing wettability.</a:t>
            </a:r>
          </a:p>
          <a:p>
            <a:pPr marL="342900" indent="-342900">
              <a:buFont typeface="Wingdings"/>
              <a:buChar char="q"/>
            </a:pPr>
            <a:r>
              <a:rPr lang="en-US" sz="2000">
                <a:ea typeface="+mn-lt"/>
                <a:cs typeface="+mn-lt"/>
              </a:rPr>
              <a:t>Number of heat carrying molecules reduces in the liquid region as the surface becomes more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hydrophilic.</a:t>
            </a:r>
            <a:endParaRPr lang="en-US">
              <a:cs typeface="Times New Roman" panose="02020603050405020304"/>
            </a:endParaRPr>
          </a:p>
          <a:p>
            <a:pPr marL="342900" indent="-342900">
              <a:buFont typeface="Wingdings"/>
              <a:buChar char="q"/>
            </a:pPr>
            <a:endParaRPr lang="en-US" sz="2000">
              <a:cs typeface="Times New Roman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012CA9-A9DB-CC9B-FAC1-BEAB94751B8C}"/>
              </a:ext>
            </a:extLst>
          </p:cNvPr>
          <p:cNvGrpSpPr/>
          <p:nvPr/>
        </p:nvGrpSpPr>
        <p:grpSpPr>
          <a:xfrm>
            <a:off x="3044078" y="5653271"/>
            <a:ext cx="3062588" cy="563781"/>
            <a:chOff x="1018655" y="5070965"/>
            <a:chExt cx="3034013" cy="6590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0B05C3-2BE7-CED9-7BA4-4BF09C14F25D}"/>
                    </a:ext>
                  </a:extLst>
                </p:cNvPr>
                <p:cNvSpPr txBox="1"/>
                <p:nvPr/>
              </p:nvSpPr>
              <p:spPr>
                <a:xfrm>
                  <a:off x="1018655" y="5070965"/>
                  <a:ext cx="103637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 lang="en-US" sz="3600" b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0B05C3-2BE7-CED9-7BA4-4BF09C14F2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655" y="5070965"/>
                  <a:ext cx="1036374" cy="646331"/>
                </a:xfrm>
                <a:prstGeom prst="rect">
                  <a:avLst/>
                </a:prstGeom>
                <a:blipFill>
                  <a:blip r:embed="rId5"/>
                  <a:stretch>
                    <a:fillRect b="-439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E566330B-D73D-713B-0D21-0C5802C25341}"/>
                </a:ext>
              </a:extLst>
            </p:cNvPr>
            <p:cNvSpPr/>
            <p:nvPr/>
          </p:nvSpPr>
          <p:spPr>
            <a:xfrm rot="10800000">
              <a:off x="3545558" y="5210096"/>
              <a:ext cx="342484" cy="392899"/>
            </a:xfrm>
            <a:prstGeom prst="downArrow">
              <a:avLst/>
            </a:prstGeom>
            <a:solidFill>
              <a:srgbClr val="F17171"/>
            </a:solidFill>
            <a:ln>
              <a:solidFill>
                <a:srgbClr val="F171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54A2AF-F934-5DA3-6C4A-9FFCAF4FD5C1}"/>
                </a:ext>
              </a:extLst>
            </p:cNvPr>
            <p:cNvSpPr/>
            <p:nvPr/>
          </p:nvSpPr>
          <p:spPr>
            <a:xfrm>
              <a:off x="1213025" y="5083665"/>
              <a:ext cx="2839643" cy="646331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78EA7B5-E36C-E1AF-E2AD-45FF8CFB03AD}"/>
              </a:ext>
            </a:extLst>
          </p:cNvPr>
          <p:cNvSpPr txBox="1"/>
          <p:nvPr/>
        </p:nvSpPr>
        <p:spPr>
          <a:xfrm>
            <a:off x="4000500" y="5819775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cs typeface="Times New Roman"/>
              </a:rPr>
              <a:t> </a:t>
            </a:r>
            <a:r>
              <a:rPr lang="en-US" sz="2000" b="1">
                <a:cs typeface="Times New Roman"/>
              </a:rPr>
              <a:t>Liquid argon</a:t>
            </a: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E49B1544-D085-E2DE-D704-A2575350BAC7}"/>
              </a:ext>
            </a:extLst>
          </p:cNvPr>
          <p:cNvSpPr/>
          <p:nvPr/>
        </p:nvSpPr>
        <p:spPr>
          <a:xfrm>
            <a:off x="3729608" y="5816345"/>
            <a:ext cx="371475" cy="400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4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18696D-6887-4948-AA87-47C5CAF8F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E6726F-6CCA-4DCE-8023-CAEE5DC9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8A73B-16EE-4F32-AC5B-D875750CC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20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4FD77D-7BB3-4E25-BC54-1EDFF59A78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j-lt"/>
                <a:cs typeface="+mj-lt"/>
              </a:rPr>
              <a:t>Change in Interface energy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D7B60D-278F-4FC3-894D-24D28E784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912" y="1446214"/>
            <a:ext cx="3448531" cy="31151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F11008-3D13-4340-A539-5609529D0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97" y="1806167"/>
            <a:ext cx="3305636" cy="27435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DE21C4-12BA-4632-9E12-FB885DBE3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082" y="1460728"/>
            <a:ext cx="3953427" cy="3115110"/>
          </a:xfrm>
          <a:prstGeom prst="rect">
            <a:avLst/>
          </a:prstGeom>
        </p:spPr>
      </p:pic>
      <p:sp>
        <p:nvSpPr>
          <p:cNvPr id="9" name="Plus Sign 8">
            <a:extLst>
              <a:ext uri="{FF2B5EF4-FFF2-40B4-BE49-F238E27FC236}">
                <a16:creationId xmlns:a16="http://schemas.microsoft.com/office/drawing/2014/main" id="{6FBDE6E3-8C71-4E54-AF91-4D1DD93FB1DB}"/>
              </a:ext>
            </a:extLst>
          </p:cNvPr>
          <p:cNvSpPr/>
          <p:nvPr/>
        </p:nvSpPr>
        <p:spPr>
          <a:xfrm>
            <a:off x="3824339" y="2639720"/>
            <a:ext cx="316840" cy="32876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60"/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25E7AB55-3CA4-41DA-9E5E-34CCF688A91E}"/>
              </a:ext>
            </a:extLst>
          </p:cNvPr>
          <p:cNvSpPr/>
          <p:nvPr/>
        </p:nvSpPr>
        <p:spPr>
          <a:xfrm>
            <a:off x="7748864" y="2639720"/>
            <a:ext cx="316838" cy="328768"/>
          </a:xfrm>
          <a:prstGeom prst="chevron">
            <a:avLst>
              <a:gd name="adj" fmla="val 782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6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0AD343-C539-BB78-59AD-95BDFD128DC4}"/>
              </a:ext>
            </a:extLst>
          </p:cNvPr>
          <p:cNvSpPr txBox="1"/>
          <p:nvPr/>
        </p:nvSpPr>
        <p:spPr>
          <a:xfrm>
            <a:off x="1085850" y="5095875"/>
            <a:ext cx="108585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Interface energy = Energy of Argon atoms +Energy of Copper walls –Energy of confined Argon system</a:t>
            </a:r>
            <a:endParaRPr lang="en-US" sz="2000">
              <a:cs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931574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5389B-A499-4A84-9828-46C59C12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ECD319-B9CF-4082-8CFE-C725B3B22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42EAC-233E-45C4-A9BB-DAA8CB20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21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C58160-4441-433B-913B-0D8305241A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Arial"/>
              </a:rPr>
              <a:t>Change in Interface energy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B356F-895F-41EA-B4BD-F8250A90A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92" y="1135500"/>
            <a:ext cx="5382977" cy="43063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245FFA-226A-4984-8672-0DC10F3C6821}"/>
              </a:ext>
            </a:extLst>
          </p:cNvPr>
          <p:cNvSpPr txBox="1"/>
          <p:nvPr/>
        </p:nvSpPr>
        <p:spPr>
          <a:xfrm>
            <a:off x="6225703" y="1389500"/>
            <a:ext cx="523920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Configuration with the highest interface energy has the highest heat capacity.</a:t>
            </a:r>
            <a:endParaRPr lang="en-US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Hydrophilic surfaces have more interface energy than hydrophobic ones.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    For μ = 0.1 lowest interface energy is generated so it also has the lowest value of heat capacity.</a:t>
            </a:r>
          </a:p>
          <a:p>
            <a:br>
              <a:rPr lang="en-US"/>
            </a:br>
            <a:endParaRPr lang="en-US">
              <a:cs typeface="Times New Roman" panose="020206030504050203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E6FC74-0271-4319-B011-FF47C35C7BDD}"/>
                  </a:ext>
                </a:extLst>
              </p:cNvPr>
              <p:cNvSpPr txBox="1"/>
              <p:nvPr/>
            </p:nvSpPr>
            <p:spPr>
              <a:xfrm>
                <a:off x="3057826" y="5427103"/>
                <a:ext cx="1594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𝐼𝐸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E6FC74-0271-4319-B011-FF47C35C7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826" y="5427103"/>
                <a:ext cx="1594631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B58AB5-5FA9-4A6C-9A19-7B2A385046AD}"/>
                  </a:ext>
                </a:extLst>
              </p:cNvPr>
              <p:cNvSpPr txBox="1"/>
              <p:nvPr/>
            </p:nvSpPr>
            <p:spPr>
              <a:xfrm>
                <a:off x="2091161" y="5396326"/>
                <a:ext cx="10363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3600" b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B58AB5-5FA9-4A6C-9A19-7B2A38504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161" y="5396326"/>
                <a:ext cx="103637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Down 10">
            <a:extLst>
              <a:ext uri="{FF2B5EF4-FFF2-40B4-BE49-F238E27FC236}">
                <a16:creationId xmlns:a16="http://schemas.microsoft.com/office/drawing/2014/main" id="{862277A1-8A84-4301-99FD-E303846C3767}"/>
              </a:ext>
            </a:extLst>
          </p:cNvPr>
          <p:cNvSpPr/>
          <p:nvPr/>
        </p:nvSpPr>
        <p:spPr>
          <a:xfrm rot="10800000">
            <a:off x="4133605" y="5523040"/>
            <a:ext cx="342484" cy="392899"/>
          </a:xfrm>
          <a:prstGeom prst="downArrow">
            <a:avLst/>
          </a:prstGeom>
          <a:solidFill>
            <a:srgbClr val="F17171"/>
          </a:solidFill>
          <a:ln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F3D0CA85-D215-4A59-B258-E820686923DE}"/>
              </a:ext>
            </a:extLst>
          </p:cNvPr>
          <p:cNvSpPr/>
          <p:nvPr/>
        </p:nvSpPr>
        <p:spPr>
          <a:xfrm rot="10800000">
            <a:off x="2774620" y="5544292"/>
            <a:ext cx="342484" cy="384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F6573A-42DD-4174-9527-3F14425067DA}"/>
              </a:ext>
            </a:extLst>
          </p:cNvPr>
          <p:cNvSpPr/>
          <p:nvPr/>
        </p:nvSpPr>
        <p:spPr>
          <a:xfrm>
            <a:off x="2285532" y="5399501"/>
            <a:ext cx="3729001" cy="63680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AAE21-1DD7-667A-B9F8-A27B61537F8D}"/>
              </a:ext>
            </a:extLst>
          </p:cNvPr>
          <p:cNvSpPr txBox="1"/>
          <p:nvPr/>
        </p:nvSpPr>
        <p:spPr>
          <a:xfrm>
            <a:off x="4724400" y="5524500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>
                <a:cs typeface="Times New Roman"/>
              </a:rPr>
              <a:t>Cv</a:t>
            </a:r>
            <a:endParaRPr lang="en-US" sz="2800" b="1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74E41F44-A0AB-5819-D8A2-21AD4F714EB6}"/>
              </a:ext>
            </a:extLst>
          </p:cNvPr>
          <p:cNvSpPr/>
          <p:nvPr/>
        </p:nvSpPr>
        <p:spPr>
          <a:xfrm rot="10800000">
            <a:off x="5419480" y="5513515"/>
            <a:ext cx="342484" cy="392899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rgbClr val="000000"/>
              </a:solidFill>
              <a:highlight>
                <a:srgbClr val="00FF00"/>
              </a:highlight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8274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BAAA1-FD5B-4E1C-AA45-E062BF832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F24E9A-B2B1-4E03-81B8-AC075B2D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42C64-B6CE-411F-B414-A324FE494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22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BAED7-6A90-4522-92AE-3AB0D85B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821" y="484608"/>
            <a:ext cx="9844087" cy="5637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>
                <a:ea typeface="+mj-lt"/>
                <a:cs typeface="+mj-lt"/>
              </a:rPr>
              <a:t>Mean Squared Displacement (MSD), Diffusion Co-efficient and Molecular Motion</a:t>
            </a:r>
            <a:endParaRPr lang="en-US" sz="1800" b="1"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00F189-6415-4C88-8FEA-1BD9825EB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41" y="1204396"/>
            <a:ext cx="5341256" cy="449277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AF5936-D199-4CFD-A335-FB4004E76FAB}"/>
              </a:ext>
            </a:extLst>
          </p:cNvPr>
          <p:cNvGrpSpPr/>
          <p:nvPr/>
        </p:nvGrpSpPr>
        <p:grpSpPr>
          <a:xfrm>
            <a:off x="5794375" y="1055953"/>
            <a:ext cx="6194425" cy="3628419"/>
            <a:chOff x="5819775" y="1561236"/>
            <a:chExt cx="6194425" cy="36284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57E468-0F6B-4E52-8099-A147C6A9523E}"/>
                </a:ext>
              </a:extLst>
            </p:cNvPr>
            <p:cNvSpPr txBox="1"/>
            <p:nvPr/>
          </p:nvSpPr>
          <p:spPr>
            <a:xfrm>
              <a:off x="6167211" y="1711780"/>
              <a:ext cx="5846989" cy="34778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sz="200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sz="2000"/>
            </a:p>
            <a:p>
              <a:pPr marL="342900" indent="-342900">
                <a:buFont typeface="Arial"/>
                <a:buChar char="•"/>
              </a:pPr>
              <a:r>
                <a:rPr lang="en-US" sz="2000">
                  <a:ea typeface="+mn-lt"/>
                  <a:cs typeface="+mn-lt"/>
                </a:rPr>
                <a:t>MSD is less for hydrophilic surfaces due to the strong solid-liquid interaction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>
                  <a:ea typeface="+mn-lt"/>
                  <a:cs typeface="+mn-lt"/>
                </a:rPr>
                <a:t>h &lt;= 5 nm Diffusion coefficient value is lesser for hydrophilic surface (μ=1).h &gt;= 5nm value of self-diffusion coefficient is greater for hydrophilic surface.</a:t>
              </a:r>
              <a:endParaRPr lang="en-US" sz="2000">
                <a:cs typeface="Times New Roman" panose="02020603050405020304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>
                  <a:ea typeface="+mn-lt"/>
                  <a:cs typeface="+mn-lt"/>
                </a:rPr>
                <a:t>A higher self-diffusion coefficient value indicates higher molecular motion</a:t>
              </a:r>
              <a:endParaRPr lang="en-US" sz="2000">
                <a:cs typeface="Times New Roman" panose="02020603050405020304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sz="2000">
                <a:cs typeface="Times New Roman" panose="02020603050405020304"/>
              </a:endParaRPr>
            </a:p>
          </p:txBody>
        </p:sp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8559286D-B752-30E8-9606-8E0B3DDC9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19775" y="1561236"/>
              <a:ext cx="5648325" cy="849453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052C3B-7ABF-47CE-83BB-A37A1C01FE49}"/>
                  </a:ext>
                </a:extLst>
              </p:cNvPr>
              <p:cNvSpPr txBox="1"/>
              <p:nvPr/>
            </p:nvSpPr>
            <p:spPr>
              <a:xfrm>
                <a:off x="8355125" y="4769400"/>
                <a:ext cx="1594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𝑀𝑆𝐷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052C3B-7ABF-47CE-83BB-A37A1C01F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125" y="4769400"/>
                <a:ext cx="159463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A38124-24C5-488C-BC0F-A7B241288783}"/>
                  </a:ext>
                </a:extLst>
              </p:cNvPr>
              <p:cNvSpPr txBox="1"/>
              <p:nvPr/>
            </p:nvSpPr>
            <p:spPr>
              <a:xfrm>
                <a:off x="7210392" y="4695144"/>
                <a:ext cx="10363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3600" b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A38124-24C5-488C-BC0F-A7B241288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0392" y="4695144"/>
                <a:ext cx="1036374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Down 12">
            <a:extLst>
              <a:ext uri="{FF2B5EF4-FFF2-40B4-BE49-F238E27FC236}">
                <a16:creationId xmlns:a16="http://schemas.microsoft.com/office/drawing/2014/main" id="{BB976803-9562-4E16-BB7A-DA8B7C05A384}"/>
              </a:ext>
            </a:extLst>
          </p:cNvPr>
          <p:cNvSpPr/>
          <p:nvPr/>
        </p:nvSpPr>
        <p:spPr>
          <a:xfrm rot="10800000" flipV="1">
            <a:off x="9737295" y="4834275"/>
            <a:ext cx="342484" cy="392899"/>
          </a:xfrm>
          <a:prstGeom prst="downArrow">
            <a:avLst/>
          </a:prstGeom>
          <a:solidFill>
            <a:srgbClr val="F17171"/>
          </a:solidFill>
          <a:ln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9909ADD8-E330-4050-8282-169CEB2A84AA}"/>
              </a:ext>
            </a:extLst>
          </p:cNvPr>
          <p:cNvSpPr/>
          <p:nvPr/>
        </p:nvSpPr>
        <p:spPr>
          <a:xfrm rot="10800000">
            <a:off x="7893851" y="4843110"/>
            <a:ext cx="342484" cy="384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132635-A827-451B-9637-09D7F3E54A17}"/>
              </a:ext>
            </a:extLst>
          </p:cNvPr>
          <p:cNvSpPr/>
          <p:nvPr/>
        </p:nvSpPr>
        <p:spPr>
          <a:xfrm>
            <a:off x="7404762" y="4707844"/>
            <a:ext cx="2839643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90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A8746E-6379-4E4C-9595-B744336E6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1A7803-A5AA-4023-8B10-CE1CF4E70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65A11-AC15-4B59-A934-14B819E8F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23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0C539-29E4-4653-98DA-BC154F929F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5921" y="475083"/>
            <a:ext cx="9939337" cy="535207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b="1">
                <a:cs typeface="Arial"/>
              </a:rPr>
              <a:t>Mean Squared Displacement (MSD), Diffusion Co-efficient and Molecular Motion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B622F7-D520-45D8-9B4C-20C9739AB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74" y="1364535"/>
            <a:ext cx="5001729" cy="4589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7E16B1-D644-4C03-808E-6A70A6C59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858" y="1364535"/>
            <a:ext cx="5049368" cy="458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15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E5AAE9-9B64-49F8-9BC9-CFD1C56E9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3A62B1-927D-4A1F-AEBF-A9B3DF96A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C6C0D-CB5B-422B-A7D0-FC1FE34D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24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19790E-C9F6-4146-BB21-8CCD68D478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j-lt"/>
                <a:cs typeface="+mj-lt"/>
              </a:rPr>
              <a:t>Radial distribution function (RDF)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C2CC83-AF93-4D8C-A08A-FDA0F99CE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61" y="1254772"/>
            <a:ext cx="5258534" cy="47536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E4DE3C-0DDB-401B-9D10-30AEA9A15027}"/>
              </a:ext>
            </a:extLst>
          </p:cNvPr>
          <p:cNvSpPr txBox="1"/>
          <p:nvPr/>
        </p:nvSpPr>
        <p:spPr>
          <a:xfrm>
            <a:off x="6282506" y="1852840"/>
            <a:ext cx="5667741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As wettability increases,  the initial peak value of RDF. A greater initial peak value indicates that the </a:t>
            </a:r>
            <a:r>
              <a:rPr lang="en-US" sz="2000" err="1">
                <a:ea typeface="+mn-lt"/>
                <a:cs typeface="+mn-lt"/>
              </a:rPr>
              <a:t>Ar</a:t>
            </a:r>
            <a:r>
              <a:rPr lang="en-US" sz="2000">
                <a:ea typeface="+mn-lt"/>
                <a:cs typeface="+mn-lt"/>
              </a:rPr>
              <a:t> molecules are better organized.</a:t>
            </a:r>
            <a:endParaRPr lang="en-US" sz="2000"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    Structured molecular distribution reduces heat</a:t>
            </a:r>
          </a:p>
          <a:p>
            <a:r>
              <a:rPr lang="en-US" sz="2000">
                <a:ea typeface="+mn-lt"/>
                <a:cs typeface="+mn-lt"/>
              </a:rPr>
              <a:t>     Transmission for liquids resulting in an increase  in heat capacity for hydrophilic surfaces</a:t>
            </a:r>
            <a:endParaRPr lang="en-US"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BB78FE-E355-49C1-9CB2-D2A1DB7CFC41}"/>
                  </a:ext>
                </a:extLst>
              </p:cNvPr>
              <p:cNvSpPr txBox="1"/>
              <p:nvPr/>
            </p:nvSpPr>
            <p:spPr>
              <a:xfrm>
                <a:off x="8308666" y="4779707"/>
                <a:ext cx="1594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𝑅𝐷𝐹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BB78FE-E355-49C1-9CB2-D2A1DB7CFC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666" y="4779707"/>
                <a:ext cx="1594631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2EC602-C482-472F-9CE6-A6A9AD545F15}"/>
                  </a:ext>
                </a:extLst>
              </p:cNvPr>
              <p:cNvSpPr txBox="1"/>
              <p:nvPr/>
            </p:nvSpPr>
            <p:spPr>
              <a:xfrm>
                <a:off x="7163933" y="4705451"/>
                <a:ext cx="10363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3600" b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2EC602-C482-472F-9CE6-A6A9AD545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933" y="4705451"/>
                <a:ext cx="103637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Down 10">
            <a:extLst>
              <a:ext uri="{FF2B5EF4-FFF2-40B4-BE49-F238E27FC236}">
                <a16:creationId xmlns:a16="http://schemas.microsoft.com/office/drawing/2014/main" id="{7614C15F-0CE6-4355-9BA6-DF4E52A13A73}"/>
              </a:ext>
            </a:extLst>
          </p:cNvPr>
          <p:cNvSpPr/>
          <p:nvPr/>
        </p:nvSpPr>
        <p:spPr>
          <a:xfrm rot="10800000">
            <a:off x="9690836" y="4844582"/>
            <a:ext cx="342484" cy="392899"/>
          </a:xfrm>
          <a:prstGeom prst="downArrow">
            <a:avLst/>
          </a:prstGeom>
          <a:solidFill>
            <a:srgbClr val="F17171"/>
          </a:solidFill>
          <a:ln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E0FC92B-C470-4B6E-9A39-AD4C22838E3D}"/>
              </a:ext>
            </a:extLst>
          </p:cNvPr>
          <p:cNvSpPr/>
          <p:nvPr/>
        </p:nvSpPr>
        <p:spPr>
          <a:xfrm rot="10800000">
            <a:off x="7847392" y="4853417"/>
            <a:ext cx="342484" cy="384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9660B8-3548-4483-8E58-1BA401925E3B}"/>
              </a:ext>
            </a:extLst>
          </p:cNvPr>
          <p:cNvSpPr/>
          <p:nvPr/>
        </p:nvSpPr>
        <p:spPr>
          <a:xfrm>
            <a:off x="7358303" y="4718151"/>
            <a:ext cx="2839643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48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BEC2E-94F1-4C48-8C5D-63553298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31183A-DB80-48A9-A23D-31BCC1F0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65B3C-4601-422A-9EFC-9411743AB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25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5C5AD-C7FD-4ABB-AA50-24BB5B12EE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j-lt"/>
                <a:cs typeface="+mj-lt"/>
              </a:rPr>
              <a:t>Guided Molecular Motion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F64B7-9D18-4D2B-A8BE-7D71DDCC7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24" y="1086412"/>
            <a:ext cx="4114801" cy="3767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04DF9B-2F1A-48BA-BFB4-ECB95A78C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481" y="1109384"/>
            <a:ext cx="4114802" cy="37440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4555F4-4A7B-4AAA-A615-50B6986A1AB1}"/>
              </a:ext>
            </a:extLst>
          </p:cNvPr>
          <p:cNvSpPr txBox="1"/>
          <p:nvPr/>
        </p:nvSpPr>
        <p:spPr>
          <a:xfrm>
            <a:off x="707571" y="4824921"/>
            <a:ext cx="10716569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The movement of argon atoms near the wall becomes more orderly and structured for more hydrophilic surface(μ = 0.7).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   The more organized molecular motion under hydrophilic confinement reduces heat      transportation thus increasing liquid heat capacity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4033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9CF796-EA71-42CD-A7DD-26FC0FB67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97BA01-96BD-4C2F-AD44-95DC94F2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01A2B-623A-4935-976F-748FDC50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26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56EA27-1C74-4FD6-A6B4-FCE7404D6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571" y="456033"/>
            <a:ext cx="8796337" cy="535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j-lt"/>
                <a:cs typeface="+mj-lt"/>
              </a:rPr>
              <a:t>Overall thermal conductivity of the system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5FA78E-FE7E-42CB-BB05-8CCD22C74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059" y="1118605"/>
            <a:ext cx="4969008" cy="41823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1D395C-4DA0-492B-96AD-CAC0B5BB4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70" y="2146753"/>
            <a:ext cx="4617614" cy="10130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0AA1AD-3B82-4170-976B-CD8181732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23" y="3659726"/>
            <a:ext cx="4300480" cy="9201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6A7CE6-D58E-4CD0-AD5A-C31967063990}"/>
              </a:ext>
            </a:extLst>
          </p:cNvPr>
          <p:cNvSpPr txBox="1"/>
          <p:nvPr/>
        </p:nvSpPr>
        <p:spPr>
          <a:xfrm>
            <a:off x="813570" y="1282651"/>
            <a:ext cx="4339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>
                <a:solidFill>
                  <a:schemeClr val="accent1"/>
                </a:solidFill>
              </a:rPr>
              <a:t>Green </a:t>
            </a:r>
            <a:r>
              <a:rPr lang="en-US" sz="2800" err="1">
                <a:solidFill>
                  <a:schemeClr val="accent1"/>
                </a:solidFill>
              </a:rPr>
              <a:t>Kubbo</a:t>
            </a:r>
            <a:r>
              <a:rPr lang="en-US" sz="2800">
                <a:solidFill>
                  <a:schemeClr val="accent1"/>
                </a:solidFill>
              </a:rPr>
              <a:t> Method</a:t>
            </a:r>
            <a:endParaRPr lang="en-US" sz="20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39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E68AA6-9BD1-4B0E-88E6-7B1F0CD4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FE900-4D2D-4C9F-8BA5-AE665846E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C0D61-5891-40B8-AEA8-AAAA3F0F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27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A38121-725F-4211-8102-36651E543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571" y="456033"/>
            <a:ext cx="8824912" cy="53520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500">
                <a:cs typeface="Arial"/>
              </a:rPr>
              <a:t>Overall thermal conductivity of the system</a:t>
            </a:r>
            <a:endParaRPr lang="en-US">
              <a:ea typeface="+mj-lt"/>
              <a:cs typeface="+mj-lt"/>
            </a:endParaRPr>
          </a:p>
          <a:p>
            <a:endParaRPr lang="en-US"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CF1F91-0AB3-4564-97CB-D376E1860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06" y="1231371"/>
            <a:ext cx="5609388" cy="46759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9C2607-C6B7-4032-ADFD-B049DD138712}"/>
              </a:ext>
            </a:extLst>
          </p:cNvPr>
          <p:cNvSpPr txBox="1"/>
          <p:nvPr/>
        </p:nvSpPr>
        <p:spPr>
          <a:xfrm>
            <a:off x="6728769" y="1231371"/>
            <a:ext cx="4952093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Overall system thermal conductivity is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lesser in magnitude than the thermal conductivity of argon atoms in the bulk region and it both decrease with increasing wettability.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Reduced thermal conductivity yields increased thermal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resistance, resulting in poor heat transfer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Lower thermal conductivity implies higher heat retention capacity for a material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D0DC43-120F-423D-B2B0-0DC07CBC07C4}"/>
                  </a:ext>
                </a:extLst>
              </p:cNvPr>
              <p:cNvSpPr txBox="1"/>
              <p:nvPr/>
            </p:nvSpPr>
            <p:spPr>
              <a:xfrm>
                <a:off x="7155507" y="5010409"/>
                <a:ext cx="1594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𝜅</m:t>
                      </m:r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D0DC43-120F-423D-B2B0-0DC07CBC0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5507" y="5010409"/>
                <a:ext cx="1594631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390300-6331-4592-BED1-5A9A2C5E7778}"/>
                  </a:ext>
                </a:extLst>
              </p:cNvPr>
              <p:cNvSpPr txBox="1"/>
              <p:nvPr/>
            </p:nvSpPr>
            <p:spPr>
              <a:xfrm>
                <a:off x="6412862" y="5010455"/>
                <a:ext cx="10363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3600" b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390300-6331-4592-BED1-5A9A2C5E7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862" y="5010455"/>
                <a:ext cx="103637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row: Down 31">
            <a:extLst>
              <a:ext uri="{FF2B5EF4-FFF2-40B4-BE49-F238E27FC236}">
                <a16:creationId xmlns:a16="http://schemas.microsoft.com/office/drawing/2014/main" id="{96D43142-1B55-4EE1-AD5A-91485F67CB87}"/>
              </a:ext>
            </a:extLst>
          </p:cNvPr>
          <p:cNvSpPr/>
          <p:nvPr/>
        </p:nvSpPr>
        <p:spPr>
          <a:xfrm rot="10800000" flipV="1">
            <a:off x="8235623" y="5137170"/>
            <a:ext cx="342484" cy="392899"/>
          </a:xfrm>
          <a:prstGeom prst="downArrow">
            <a:avLst/>
          </a:prstGeom>
          <a:solidFill>
            <a:srgbClr val="F17171"/>
          </a:solidFill>
          <a:ln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D7663D97-CC14-4323-96B7-888D1E9D69CD}"/>
              </a:ext>
            </a:extLst>
          </p:cNvPr>
          <p:cNvSpPr/>
          <p:nvPr/>
        </p:nvSpPr>
        <p:spPr>
          <a:xfrm rot="10800000">
            <a:off x="7096321" y="5158421"/>
            <a:ext cx="342484" cy="384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692187-CB18-48FF-BDD1-4AF9CB03E4DE}"/>
              </a:ext>
            </a:extLst>
          </p:cNvPr>
          <p:cNvSpPr/>
          <p:nvPr/>
        </p:nvSpPr>
        <p:spPr>
          <a:xfrm>
            <a:off x="6607232" y="5023155"/>
            <a:ext cx="507363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9BF5498-4D83-4CDC-82C9-B0D2318AA593}"/>
                  </a:ext>
                </a:extLst>
              </p:cNvPr>
              <p:cNvSpPr txBox="1"/>
              <p:nvPr/>
            </p:nvSpPr>
            <p:spPr>
              <a:xfrm>
                <a:off x="8346731" y="5034307"/>
                <a:ext cx="1594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9BF5498-4D83-4CDC-82C9-B0D2318AA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6731" y="5034307"/>
                <a:ext cx="159463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row: Down 35">
            <a:extLst>
              <a:ext uri="{FF2B5EF4-FFF2-40B4-BE49-F238E27FC236}">
                <a16:creationId xmlns:a16="http://schemas.microsoft.com/office/drawing/2014/main" id="{FB10B005-AF92-4E0B-B01E-1BE303CC8E6C}"/>
              </a:ext>
            </a:extLst>
          </p:cNvPr>
          <p:cNvSpPr/>
          <p:nvPr/>
        </p:nvSpPr>
        <p:spPr>
          <a:xfrm rot="10800000" flipH="1">
            <a:off x="9478433" y="5137170"/>
            <a:ext cx="342484" cy="392899"/>
          </a:xfrm>
          <a:prstGeom prst="downArrow">
            <a:avLst/>
          </a:prstGeom>
          <a:solidFill>
            <a:srgbClr val="F17171"/>
          </a:solidFill>
          <a:ln>
            <a:solidFill>
              <a:srgbClr val="F1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247577C-53BE-4F85-BF79-6ED6EE226C93}"/>
                  </a:ext>
                </a:extLst>
              </p:cNvPr>
              <p:cNvSpPr txBox="1"/>
              <p:nvPr/>
            </p:nvSpPr>
            <p:spPr>
              <a:xfrm>
                <a:off x="9653063" y="5023155"/>
                <a:ext cx="1594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247577C-53BE-4F85-BF79-6ED6EE226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3063" y="5023155"/>
                <a:ext cx="159463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row: Down 38">
            <a:extLst>
              <a:ext uri="{FF2B5EF4-FFF2-40B4-BE49-F238E27FC236}">
                <a16:creationId xmlns:a16="http://schemas.microsoft.com/office/drawing/2014/main" id="{5076E76E-8CD9-443F-9867-6AF16129997D}"/>
              </a:ext>
            </a:extLst>
          </p:cNvPr>
          <p:cNvSpPr/>
          <p:nvPr/>
        </p:nvSpPr>
        <p:spPr>
          <a:xfrm rot="10800000">
            <a:off x="10669657" y="5134661"/>
            <a:ext cx="342484" cy="384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774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E400B1-4253-4F5D-885C-99600E0E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27BE4-6A1C-4FB8-B8D3-189F3EA5B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BABA6-B2C3-49AE-AF87-142AA3287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28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C7471D-2B3C-41FA-85B8-28B6FF793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Key Findings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2DED3F-C473-4A01-A656-A6629F025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24" y="1341545"/>
            <a:ext cx="4343470" cy="29461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95EDC7-A7BD-466E-96D5-5EF87D859CBF}"/>
              </a:ext>
            </a:extLst>
          </p:cNvPr>
          <p:cNvSpPr txBox="1"/>
          <p:nvPr/>
        </p:nvSpPr>
        <p:spPr>
          <a:xfrm>
            <a:off x="5157040" y="1117600"/>
            <a:ext cx="6711986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As wettability declines, the critical gap thickness (h/a)* (gap thickness at which maximal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heat capacity is obtained) decreases.</a:t>
            </a:r>
            <a:endParaRPr lang="en-US" sz="200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Maximum heat capacity, gap thickness, and surface wettability factor(solid-liquid inter-action strength (μ) all are correlated.</a:t>
            </a:r>
            <a:endParaRPr lang="en-US" sz="200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The variation of heat capacity with changing wettability of the surface is ascribed to the simultaneous changes of both configurational and non-configurational contributions of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the liquid under confinement.</a:t>
            </a:r>
          </a:p>
        </p:txBody>
      </p:sp>
    </p:spTree>
    <p:extLst>
      <p:ext uri="{BB962C8B-B14F-4D97-AF65-F5344CB8AC3E}">
        <p14:creationId xmlns:p14="http://schemas.microsoft.com/office/powerpoint/2010/main" val="814888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37FE6-6322-40C4-8681-472659995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696B3E-A529-4B70-A644-C70E152EA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948EE-3FF9-484D-880A-588EE87A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smtClean="0"/>
              <a:pPr/>
              <a:t>29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715527-EBD6-42BA-9100-9741FF00A7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5510B-2C09-4B4A-891A-2F430728DA9B}"/>
              </a:ext>
            </a:extLst>
          </p:cNvPr>
          <p:cNvSpPr txBox="1"/>
          <p:nvPr/>
        </p:nvSpPr>
        <p:spPr>
          <a:xfrm>
            <a:off x="3033485" y="4812370"/>
            <a:ext cx="61250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latin typeface="Agency FB" panose="020B0503020202020204" pitchFamily="34" charset="0"/>
              </a:rPr>
              <a:t>THANK YOU</a:t>
            </a:r>
            <a:endParaRPr lang="en-US" sz="1400">
              <a:latin typeface="Agency FB" panose="020B05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12D05-893C-4EC5-8A59-73E4803EF994}"/>
              </a:ext>
            </a:extLst>
          </p:cNvPr>
          <p:cNvSpPr txBox="1"/>
          <p:nvPr/>
        </p:nvSpPr>
        <p:spPr>
          <a:xfrm>
            <a:off x="1422398" y="1853947"/>
            <a:ext cx="9768115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3200">
                <a:solidFill>
                  <a:schemeClr val="accent1"/>
                </a:solidFill>
              </a:rPr>
              <a:t>“</a:t>
            </a:r>
          </a:p>
          <a:p>
            <a:pPr algn="l"/>
            <a:r>
              <a:rPr lang="en-US" sz="3200"/>
              <a:t>	</a:t>
            </a:r>
            <a:r>
              <a:rPr lang="en-US" sz="3200">
                <a:solidFill>
                  <a:schemeClr val="accent1"/>
                </a:solidFill>
              </a:rPr>
              <a:t>Nano-Technology is an idea that most people simply didn’t believe</a:t>
            </a:r>
          </a:p>
          <a:p>
            <a:pPr algn="l"/>
            <a:r>
              <a:rPr lang="en-US" sz="3200"/>
              <a:t>			</a:t>
            </a:r>
            <a:r>
              <a:rPr lang="en-US" sz="3200">
                <a:solidFill>
                  <a:schemeClr val="accent1"/>
                </a:solidFill>
              </a:rPr>
              <a:t>”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E50D675-D15B-454E-8C17-32F1C2F59F51}"/>
              </a:ext>
            </a:extLst>
          </p:cNvPr>
          <p:cNvGrpSpPr/>
          <p:nvPr/>
        </p:nvGrpSpPr>
        <p:grpSpPr>
          <a:xfrm>
            <a:off x="7788466" y="3727097"/>
            <a:ext cx="3140791" cy="461665"/>
            <a:chOff x="7686866" y="2969989"/>
            <a:chExt cx="3140791" cy="4616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13B1798-47DB-4EE3-9081-7147A3F057E7}"/>
                </a:ext>
              </a:extLst>
            </p:cNvPr>
            <p:cNvSpPr txBox="1"/>
            <p:nvPr/>
          </p:nvSpPr>
          <p:spPr>
            <a:xfrm>
              <a:off x="8342959" y="2969989"/>
              <a:ext cx="20725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i="1">
                  <a:solidFill>
                    <a:schemeClr val="accent1"/>
                  </a:solidFill>
                </a:rPr>
                <a:t>Ralph Merkle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27F9830-0657-45E0-A54C-150B2C22E01A}"/>
                </a:ext>
              </a:extLst>
            </p:cNvPr>
            <p:cNvCxnSpPr>
              <a:cxnSpLocks/>
            </p:cNvCxnSpPr>
            <p:nvPr/>
          </p:nvCxnSpPr>
          <p:spPr>
            <a:xfrm>
              <a:off x="10130971" y="3200822"/>
              <a:ext cx="69668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942DFC3-5B22-441B-ABD2-B1830A955D6B}"/>
                </a:ext>
              </a:extLst>
            </p:cNvPr>
            <p:cNvCxnSpPr/>
            <p:nvPr/>
          </p:nvCxnSpPr>
          <p:spPr>
            <a:xfrm>
              <a:off x="7686866" y="3215893"/>
              <a:ext cx="69668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8765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148037-89A1-4F15-810B-8EFF5B4C7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9CD0E-1DE8-40B4-A8EE-A7AD573D3B4F}" type="datetime1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67800-594C-44CB-968E-ACC886B17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 400 Thesis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CA039-C2E6-4C5C-9AC2-F14BC2C20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55B3-0230-4023-BF6F-064B9B94C8E5}" type="slidenum">
              <a:rPr lang="en-US" dirty="0" smtClean="0"/>
              <a:pPr/>
              <a:t>30</a:t>
            </a:fld>
            <a:r>
              <a:rPr lang="en-US"/>
              <a:t> of 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DA0A0-2D72-4505-9AE3-37111AAF83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Future Recommendation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5E2F8-4A8E-42F6-A1A4-1BA0ED54F169}"/>
              </a:ext>
            </a:extLst>
          </p:cNvPr>
          <p:cNvSpPr txBox="1"/>
          <p:nvPr/>
        </p:nvSpPr>
        <p:spPr>
          <a:xfrm>
            <a:off x="813570" y="1335314"/>
            <a:ext cx="10376944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In our work Argon is used as a working fluid. However, Argon is not a real fluid. It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will be fascinating to watch how </a:t>
            </a:r>
            <a:r>
              <a:rPr lang="en-US" sz="2000">
                <a:solidFill>
                  <a:schemeClr val="accent1"/>
                </a:solidFill>
                <a:ea typeface="+mn-lt"/>
                <a:cs typeface="+mn-lt"/>
              </a:rPr>
              <a:t>a real fluid</a:t>
            </a:r>
            <a:r>
              <a:rPr lang="en-US" sz="2000">
                <a:ea typeface="+mn-lt"/>
                <a:cs typeface="+mn-lt"/>
              </a:rPr>
              <a:t>, such as water, behaves when confined.</a:t>
            </a:r>
          </a:p>
          <a:p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To understand surface effect on confined liquid performance, different </a:t>
            </a:r>
            <a:r>
              <a:rPr lang="en-US" sz="2000">
                <a:solidFill>
                  <a:schemeClr val="accent1"/>
                </a:solidFill>
                <a:ea typeface="+mn-lt"/>
                <a:cs typeface="+mn-lt"/>
              </a:rPr>
              <a:t>nanostructured</a:t>
            </a:r>
            <a:br>
              <a:rPr lang="en-US" sz="2000">
                <a:solidFill>
                  <a:schemeClr val="accent1"/>
                </a:solidFill>
                <a:ea typeface="+mn-lt"/>
                <a:cs typeface="+mn-lt"/>
              </a:rPr>
            </a:br>
            <a:r>
              <a:rPr lang="en-US" sz="2000">
                <a:solidFill>
                  <a:schemeClr val="accent1"/>
                </a:solidFill>
                <a:ea typeface="+mn-lt"/>
                <a:cs typeface="+mn-lt"/>
              </a:rPr>
              <a:t>surfaces </a:t>
            </a:r>
            <a:r>
              <a:rPr lang="en-US" sz="2000">
                <a:ea typeface="+mn-lt"/>
                <a:cs typeface="+mn-lt"/>
              </a:rPr>
              <a:t>and diverse patterns on the surface (microgroove, void, defect) can be modelled.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Nanostructures should have a realistic shape and size so that they may be made and used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in real-world circumstances.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chemeClr val="accent1"/>
                </a:solidFill>
                <a:ea typeface="+mn-lt"/>
                <a:cs typeface="+mn-lt"/>
              </a:rPr>
              <a:t>Surface materials such as Pt, Ag, and Al </a:t>
            </a:r>
            <a:r>
              <a:rPr lang="en-US" sz="2000">
                <a:ea typeface="+mn-lt"/>
                <a:cs typeface="+mn-lt"/>
              </a:rPr>
              <a:t>can be utilized to study the effect of surface</a:t>
            </a:r>
            <a:br>
              <a:rPr lang="en-US" sz="2000">
                <a:ea typeface="+mn-lt"/>
                <a:cs typeface="+mn-lt"/>
              </a:rPr>
            </a:br>
            <a:r>
              <a:rPr lang="en-US" sz="2000">
                <a:ea typeface="+mn-lt"/>
                <a:cs typeface="+mn-lt"/>
              </a:rPr>
              <a:t>material on the thermodynamic parameters of a nanoconfined liquid.</a:t>
            </a:r>
          </a:p>
          <a:p>
            <a:endParaRPr lang="en-US" sz="2000">
              <a:ea typeface="+mn-lt"/>
              <a:cs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>
                <a:ea typeface="+mn-lt"/>
                <a:cs typeface="+mn-lt"/>
              </a:rPr>
              <a:t>Simultaneous </a:t>
            </a:r>
            <a:r>
              <a:rPr lang="en-US" sz="2000">
                <a:solidFill>
                  <a:schemeClr val="accent1"/>
                </a:solidFill>
                <a:ea typeface="+mn-lt"/>
                <a:cs typeface="+mn-lt"/>
              </a:rPr>
              <a:t>temperature and wettability </a:t>
            </a:r>
            <a:r>
              <a:rPr lang="en-US" sz="2000">
                <a:ea typeface="+mn-lt"/>
                <a:cs typeface="+mn-lt"/>
              </a:rPr>
              <a:t>effects can be used to determine the tempera-</a:t>
            </a:r>
            <a:br>
              <a:rPr lang="en-US" sz="2000">
                <a:ea typeface="+mn-lt"/>
                <a:cs typeface="+mn-lt"/>
              </a:rPr>
            </a:br>
            <a:r>
              <a:rPr lang="en-US" sz="2000" err="1">
                <a:ea typeface="+mn-lt"/>
                <a:cs typeface="+mn-lt"/>
              </a:rPr>
              <a:t>ture</a:t>
            </a:r>
            <a:r>
              <a:rPr lang="en-US" sz="2000">
                <a:ea typeface="+mn-lt"/>
                <a:cs typeface="+mn-lt"/>
              </a:rPr>
              <a:t> and wettability at which maximal heat capacity is achieved.</a:t>
            </a:r>
            <a:endParaRPr lang="en-US" sz="200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46754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1610137 - Zarif Ahmad Razin Bhuiyan</dc:creator>
  <cp:revision>2</cp:revision>
  <dcterms:created xsi:type="dcterms:W3CDTF">2021-11-18T15:56:00Z</dcterms:created>
  <dcterms:modified xsi:type="dcterms:W3CDTF">2023-08-15T15:32:37Z</dcterms:modified>
</cp:coreProperties>
</file>